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290" r:id="rId2"/>
    <p:sldId id="316" r:id="rId3"/>
    <p:sldId id="304" r:id="rId4"/>
    <p:sldId id="319" r:id="rId5"/>
    <p:sldId id="402" r:id="rId6"/>
    <p:sldId id="270" r:id="rId7"/>
    <p:sldId id="325" r:id="rId8"/>
    <p:sldId id="326" r:id="rId9"/>
    <p:sldId id="328" r:id="rId10"/>
    <p:sldId id="323" r:id="rId11"/>
    <p:sldId id="354" r:id="rId12"/>
    <p:sldId id="333" r:id="rId13"/>
    <p:sldId id="341" r:id="rId14"/>
    <p:sldId id="342" r:id="rId15"/>
    <p:sldId id="349" r:id="rId16"/>
    <p:sldId id="408" r:id="rId17"/>
    <p:sldId id="407" r:id="rId18"/>
    <p:sldId id="409" r:id="rId19"/>
    <p:sldId id="368" r:id="rId20"/>
    <p:sldId id="372" r:id="rId21"/>
    <p:sldId id="393" r:id="rId22"/>
    <p:sldId id="397" r:id="rId23"/>
    <p:sldId id="399" r:id="rId24"/>
    <p:sldId id="320" r:id="rId25"/>
    <p:sldId id="404" r:id="rId26"/>
    <p:sldId id="403" r:id="rId27"/>
    <p:sldId id="396" r:id="rId28"/>
    <p:sldId id="410" r:id="rId29"/>
    <p:sldId id="411" r:id="rId30"/>
    <p:sldId id="421" r:id="rId31"/>
    <p:sldId id="416" r:id="rId32"/>
    <p:sldId id="420" r:id="rId33"/>
    <p:sldId id="418" r:id="rId34"/>
    <p:sldId id="419" r:id="rId35"/>
    <p:sldId id="439" r:id="rId36"/>
    <p:sldId id="435" r:id="rId37"/>
    <p:sldId id="436" r:id="rId38"/>
    <p:sldId id="440" r:id="rId39"/>
    <p:sldId id="423" r:id="rId40"/>
    <p:sldId id="441" r:id="rId41"/>
    <p:sldId id="309" r:id="rId42"/>
    <p:sldId id="321"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94E"/>
    <a:srgbClr val="002060"/>
    <a:srgbClr val="00084D"/>
    <a:srgbClr val="0000CC"/>
    <a:srgbClr val="003635"/>
    <a:srgbClr val="9EFF29"/>
    <a:srgbClr val="C80064"/>
    <a:srgbClr val="C33A1F"/>
    <a:srgbClr val="FF2549"/>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1" autoAdjust="0"/>
    <p:restoredTop sz="94291" autoAdjust="0"/>
  </p:normalViewPr>
  <p:slideViewPr>
    <p:cSldViewPr snapToGrid="0">
      <p:cViewPr varScale="1">
        <p:scale>
          <a:sx n="90" d="100"/>
          <a:sy n="90" d="100"/>
        </p:scale>
        <p:origin x="780" y="66"/>
      </p:cViewPr>
      <p:guideLst>
        <p:guide orient="horz" pos="1620"/>
        <p:guide pos="2880"/>
      </p:guideLst>
    </p:cSldViewPr>
  </p:slideViewPr>
  <p:outlineViewPr>
    <p:cViewPr>
      <p:scale>
        <a:sx n="33" d="100"/>
        <a:sy n="33" d="100"/>
      </p:scale>
      <p:origin x="0" y="-2466"/>
    </p:cViewPr>
  </p:outlin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9/1/2021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7703" y="1784556"/>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0328" y="3694468"/>
            <a:ext cx="82296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348CC0D-BB81-41D0-9DC1-29FF959AFD4F}" type="datetime1">
              <a:rPr lang="en-US" smtClean="0"/>
              <a:t>9/1/2021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88EA7-7B49-45B9-BDE8-DD261CA9A757}" type="datetime1">
              <a:rPr lang="en-US" smtClean="0"/>
              <a:t>9/1/2021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AFF816-F4CB-44A2-B51E-8AC7A832FFC9}" type="datetime1">
              <a:rPr lang="en-US" smtClean="0"/>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D7FB47-57E1-4672-A653-C6218ECF4DE3}" type="datetime1">
              <a:rPr lang="en-US" smtClean="0"/>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24337"/>
            <a:ext cx="8259098" cy="763526"/>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12606"/>
            <a:ext cx="8246070" cy="346587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2941E2B-463C-4675-8D51-40890AA62FA9}" type="datetime1">
              <a:rPr lang="en-US" smtClean="0"/>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CA69C2D-25AD-401C-825E-E87E22A29E4A}" type="datetime1">
              <a:rPr lang="en-US" smtClean="0"/>
              <a:t>9/1/2021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69D5A0-39FB-4556-861F-3055F3DD7664}" type="datetime1">
              <a:rPr lang="en-US" smtClean="0"/>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EEEE63-EA68-47D5-864B-6B8F7B886899}" type="datetime1">
              <a:rPr lang="en-US" smtClean="0"/>
              <a:t>9/1/2021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271648"/>
            <a:ext cx="8093365" cy="763525"/>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55517"/>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27914"/>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55517"/>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27914"/>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DA770AF-1D6C-4906-B25F-D73E49BC5D6E}" type="datetime1">
              <a:rPr lang="en-US" smtClean="0"/>
              <a:t>9/1/2021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D25231-73BF-4E4A-B32B-091729E1D098}" type="datetime1">
              <a:rPr lang="en-US" smtClean="0"/>
              <a:t>9/1/2021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27BED-19E7-40F7-A01A-A02C4CD4ADD8}" type="datetime1">
              <a:rPr lang="en-US" smtClean="0"/>
              <a:t>9/1/2021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FF8A99-9B00-46BC-91C5-858E42868200}" type="datetime1">
              <a:rPr lang="en-US" smtClean="0"/>
              <a:t>9/1/2021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E582537-E83B-410F-B705-52FF5D28D09D}" type="datetime1">
              <a:rPr lang="en-US" smtClean="0"/>
              <a:t>9/1/2021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AF724D-0323-4E38-8AE2-217C7A305CE8}"/>
              </a:ext>
            </a:extLst>
          </p:cNvPr>
          <p:cNvSpPr>
            <a:spLocks noGrp="1"/>
          </p:cNvSpPr>
          <p:nvPr>
            <p:ph type="sldNum" sz="quarter" idx="12"/>
          </p:nvPr>
        </p:nvSpPr>
        <p:spPr/>
        <p:txBody>
          <a:bodyPr/>
          <a:lstStyle/>
          <a:p>
            <a:fld id="{B82CCC60-E8CD-4174-8B1A-7DF615B22EEF}" type="slidenum">
              <a:rPr lang="en-US" smtClean="0"/>
              <a:pPr/>
              <a:t>1</a:t>
            </a:fld>
            <a:endParaRPr lang="en-US"/>
          </a:p>
        </p:txBody>
      </p:sp>
      <p:pic>
        <p:nvPicPr>
          <p:cNvPr id="9" name="Picture 8">
            <a:extLst>
              <a:ext uri="{FF2B5EF4-FFF2-40B4-BE49-F238E27FC236}">
                <a16:creationId xmlns:a16="http://schemas.microsoft.com/office/drawing/2014/main" id="{308C7368-2CEE-4ADC-9711-9D1019B59F5E}"/>
              </a:ext>
            </a:extLst>
          </p:cNvPr>
          <p:cNvPicPr>
            <a:picLocks noChangeAspect="1"/>
          </p:cNvPicPr>
          <p:nvPr/>
        </p:nvPicPr>
        <p:blipFill>
          <a:blip r:embed="rId2"/>
          <a:stretch>
            <a:fillRect/>
          </a:stretch>
        </p:blipFill>
        <p:spPr>
          <a:xfrm>
            <a:off x="0" y="0"/>
            <a:ext cx="9144000" cy="5143500"/>
          </a:xfrm>
          <a:prstGeom prst="rect">
            <a:avLst/>
          </a:prstGeom>
        </p:spPr>
      </p:pic>
      <p:sp>
        <p:nvSpPr>
          <p:cNvPr id="11" name="TextBox 10">
            <a:extLst>
              <a:ext uri="{FF2B5EF4-FFF2-40B4-BE49-F238E27FC236}">
                <a16:creationId xmlns:a16="http://schemas.microsoft.com/office/drawing/2014/main" id="{4BF4CFC7-4C08-4F54-A694-BA047381EE64}"/>
              </a:ext>
            </a:extLst>
          </p:cNvPr>
          <p:cNvSpPr txBox="1"/>
          <p:nvPr/>
        </p:nvSpPr>
        <p:spPr>
          <a:xfrm>
            <a:off x="437321" y="444640"/>
            <a:ext cx="8269358" cy="954107"/>
          </a:xfrm>
          <a:prstGeom prst="rect">
            <a:avLst/>
          </a:prstGeom>
          <a:noFill/>
        </p:spPr>
        <p:txBody>
          <a:bodyPr wrap="square" rtlCol="0">
            <a:spAutoFit/>
          </a:bodyPr>
          <a:lstStyle/>
          <a:p>
            <a:pPr algn="ctr"/>
            <a:r>
              <a:rPr lang="en-US" sz="2800" b="1" i="1" dirty="0">
                <a:solidFill>
                  <a:srgbClr val="FF0000"/>
                </a:solidFill>
                <a:effectLst>
                  <a:outerShdw blurRad="38100" dist="38100" dir="2700000" algn="tl">
                    <a:srgbClr val="000000">
                      <a:alpha val="43137"/>
                    </a:srgbClr>
                  </a:outerShdw>
                </a:effectLst>
              </a:rPr>
              <a:t>Machine Learning supported Multiagent Resource Allocation in Autonomous Vehicle Fleets.</a:t>
            </a:r>
          </a:p>
        </p:txBody>
      </p:sp>
      <p:sp>
        <p:nvSpPr>
          <p:cNvPr id="12" name="TextBox 11">
            <a:extLst>
              <a:ext uri="{FF2B5EF4-FFF2-40B4-BE49-F238E27FC236}">
                <a16:creationId xmlns:a16="http://schemas.microsoft.com/office/drawing/2014/main" id="{CEC492E1-2CC6-41B2-BD5A-D8082F6EDCD7}"/>
              </a:ext>
            </a:extLst>
          </p:cNvPr>
          <p:cNvSpPr txBox="1"/>
          <p:nvPr/>
        </p:nvSpPr>
        <p:spPr>
          <a:xfrm>
            <a:off x="4597563" y="3088303"/>
            <a:ext cx="4546437" cy="1815882"/>
          </a:xfrm>
          <a:prstGeom prst="rect">
            <a:avLst/>
          </a:prstGeom>
          <a:noFill/>
        </p:spPr>
        <p:txBody>
          <a:bodyPr wrap="none" rtlCol="0">
            <a:spAutoFit/>
          </a:bodyPr>
          <a:lstStyle/>
          <a:p>
            <a:r>
              <a:rPr lang="en-US" sz="1400" i="1" dirty="0">
                <a:solidFill>
                  <a:schemeClr val="bg1"/>
                </a:solidFill>
                <a:latin typeface="Britannic Bold" panose="020B0903060703020204" pitchFamily="34" charset="0"/>
                <a:cs typeface="Aharoni" panose="02010803020104030203" pitchFamily="2" charset="-79"/>
              </a:rPr>
              <a:t>By Mohamad Kassem</a:t>
            </a:r>
          </a:p>
          <a:p>
            <a:r>
              <a:rPr lang="en-US" sz="1400" i="1" dirty="0">
                <a:solidFill>
                  <a:schemeClr val="bg1"/>
                </a:solidFill>
                <a:latin typeface="Britannic Bold" panose="020B0903060703020204" pitchFamily="34" charset="0"/>
                <a:cs typeface="Aharoni" panose="02010803020104030203" pitchFamily="2" charset="-79"/>
              </a:rPr>
              <a:t>Supervisors: Prof. Flavien Balbo &amp; Alaa Daoud</a:t>
            </a:r>
          </a:p>
          <a:p>
            <a:endParaRPr lang="en-US" sz="1400" i="1" dirty="0">
              <a:solidFill>
                <a:schemeClr val="bg1"/>
              </a:solidFill>
              <a:latin typeface="Britannic Bold" panose="020B0903060703020204" pitchFamily="34" charset="0"/>
              <a:cs typeface="Aharoni" panose="02010803020104030203" pitchFamily="2" charset="-79"/>
            </a:endParaRPr>
          </a:p>
          <a:p>
            <a:r>
              <a:rPr lang="en-US" sz="1400" i="1" dirty="0">
                <a:solidFill>
                  <a:schemeClr val="bg1"/>
                </a:solidFill>
                <a:latin typeface="Britannic Bold" panose="020B0903060703020204" pitchFamily="34" charset="0"/>
                <a:cs typeface="Aharoni" panose="02010803020104030203" pitchFamily="2" charset="-79"/>
              </a:rPr>
              <a:t>Context: Master1 CPS2 Internship</a:t>
            </a:r>
          </a:p>
          <a:p>
            <a:r>
              <a:rPr lang="en-US" sz="1400" i="1" dirty="0">
                <a:solidFill>
                  <a:schemeClr val="bg1"/>
                </a:solidFill>
                <a:latin typeface="Britannic Bold" panose="020B0903060703020204" pitchFamily="34" charset="0"/>
                <a:cs typeface="Aharoni" panose="02010803020104030203" pitchFamily="2" charset="-79"/>
              </a:rPr>
              <a:t>Supervisors: Prof. Pierre Maret &amp; Prof. Olivier Boissier</a:t>
            </a:r>
          </a:p>
          <a:p>
            <a:endParaRPr lang="en-US" sz="1400" i="1" dirty="0">
              <a:solidFill>
                <a:schemeClr val="bg1"/>
              </a:solidFill>
              <a:latin typeface="Britannic Bold" panose="020B0903060703020204" pitchFamily="34" charset="0"/>
              <a:cs typeface="Aharoni" panose="02010803020104030203" pitchFamily="2" charset="-79"/>
            </a:endParaRPr>
          </a:p>
          <a:p>
            <a:r>
              <a:rPr lang="en-US" sz="1400" i="1" dirty="0">
                <a:solidFill>
                  <a:schemeClr val="bg1"/>
                </a:solidFill>
                <a:latin typeface="Britannic Bold" panose="020B0903060703020204" pitchFamily="34" charset="0"/>
                <a:cs typeface="Aharoni" panose="02010803020104030203" pitchFamily="2" charset="-79"/>
              </a:rPr>
              <a:t>	     </a:t>
            </a:r>
          </a:p>
          <a:p>
            <a:r>
              <a:rPr lang="en-US" sz="1400" i="1" dirty="0">
                <a:solidFill>
                  <a:schemeClr val="bg1"/>
                </a:solidFill>
                <a:latin typeface="Britannic Bold" panose="020B0903060703020204" pitchFamily="34" charset="0"/>
                <a:cs typeface="Aharoni" panose="02010803020104030203" pitchFamily="2" charset="-79"/>
              </a:rPr>
              <a:t>	      1</a:t>
            </a:r>
            <a:r>
              <a:rPr lang="en-US" sz="1400" i="1" baseline="30000" dirty="0">
                <a:solidFill>
                  <a:schemeClr val="bg1"/>
                </a:solidFill>
                <a:latin typeface="Britannic Bold" panose="020B0903060703020204" pitchFamily="34" charset="0"/>
                <a:cs typeface="Aharoni" panose="02010803020104030203" pitchFamily="2" charset="-79"/>
              </a:rPr>
              <a:t>st</a:t>
            </a:r>
            <a:r>
              <a:rPr lang="en-US" sz="1400" i="1" dirty="0">
                <a:solidFill>
                  <a:schemeClr val="bg1"/>
                </a:solidFill>
                <a:latin typeface="Britannic Bold" panose="020B0903060703020204" pitchFamily="34" charset="0"/>
                <a:cs typeface="Aharoni" panose="02010803020104030203" pitchFamily="2" charset="-79"/>
              </a:rPr>
              <a:t> September 2021</a:t>
            </a:r>
          </a:p>
        </p:txBody>
      </p:sp>
    </p:spTree>
    <p:extLst>
      <p:ext uri="{BB962C8B-B14F-4D97-AF65-F5344CB8AC3E}">
        <p14:creationId xmlns:p14="http://schemas.microsoft.com/office/powerpoint/2010/main" val="43954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normAutofit/>
          </a:bodyPr>
          <a:lstStyle/>
          <a:p>
            <a:pPr algn="ctr"/>
            <a:r>
              <a:rPr lang="en-US" sz="2400" dirty="0"/>
              <a:t>3- Predicting Taxi Demand Hotspots Using Automated Internet Search Queries</a:t>
            </a:r>
          </a:p>
        </p:txBody>
      </p:sp>
      <p:sp>
        <p:nvSpPr>
          <p:cNvPr id="6" name="TextBox 5">
            <a:extLst>
              <a:ext uri="{FF2B5EF4-FFF2-40B4-BE49-F238E27FC236}">
                <a16:creationId xmlns:a16="http://schemas.microsoft.com/office/drawing/2014/main" id="{D9C955DD-A4A0-447A-BC07-7CCC97767DCD}"/>
              </a:ext>
            </a:extLst>
          </p:cNvPr>
          <p:cNvSpPr txBox="1"/>
          <p:nvPr/>
        </p:nvSpPr>
        <p:spPr>
          <a:xfrm>
            <a:off x="303143" y="1428994"/>
            <a:ext cx="8537713" cy="1169551"/>
          </a:xfrm>
          <a:prstGeom prst="rect">
            <a:avLst/>
          </a:prstGeom>
          <a:noFill/>
        </p:spPr>
        <p:txBody>
          <a:bodyPr wrap="square" rtlCol="0">
            <a:spAutoFit/>
          </a:bodyPr>
          <a:lstStyle/>
          <a:p>
            <a:r>
              <a:rPr lang="en-US" sz="1400" dirty="0">
                <a:solidFill>
                  <a:schemeClr val="bg1"/>
                </a:solidFill>
              </a:rPr>
              <a:t>In order to predict taxi demands, in this work the authors focus on predicting Hotspots (Crowded locations) in New York City using:</a:t>
            </a:r>
          </a:p>
          <a:p>
            <a:pPr marL="285750" indent="-285750">
              <a:buFont typeface="Arial" panose="020B0604020202020204" pitchFamily="34" charset="0"/>
              <a:buChar char="•"/>
            </a:pPr>
            <a:r>
              <a:rPr lang="en-US" sz="1400" dirty="0">
                <a:solidFill>
                  <a:schemeClr val="bg1"/>
                </a:solidFill>
              </a:rPr>
              <a:t>Internet Search Queries</a:t>
            </a:r>
          </a:p>
          <a:p>
            <a:pPr marL="285750" indent="-285750">
              <a:buFont typeface="Arial" panose="020B0604020202020204" pitchFamily="34" charset="0"/>
              <a:buChar char="•"/>
            </a:pPr>
            <a:r>
              <a:rPr lang="en-US" sz="1400" dirty="0">
                <a:solidFill>
                  <a:schemeClr val="bg1"/>
                </a:solidFill>
              </a:rPr>
              <a:t>Big Databases of information</a:t>
            </a:r>
          </a:p>
          <a:p>
            <a:pPr marL="285750" indent="-285750">
              <a:buFont typeface="Arial" panose="020B0604020202020204" pitchFamily="34" charset="0"/>
              <a:buChar char="•"/>
            </a:pPr>
            <a:r>
              <a:rPr lang="en-US" sz="1400" dirty="0">
                <a:solidFill>
                  <a:schemeClr val="bg1"/>
                </a:solidFill>
              </a:rPr>
              <a:t>Data extraction from NYC dataset</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10</a:t>
            </a:fld>
            <a:endParaRPr lang="en-US" dirty="0"/>
          </a:p>
        </p:txBody>
      </p:sp>
      <p:pic>
        <p:nvPicPr>
          <p:cNvPr id="5" name="Picture 4">
            <a:extLst>
              <a:ext uri="{FF2B5EF4-FFF2-40B4-BE49-F238E27FC236}">
                <a16:creationId xmlns:a16="http://schemas.microsoft.com/office/drawing/2014/main" id="{9CF41C7F-7738-4C4D-8454-469DC3C44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899327"/>
            <a:ext cx="5029200" cy="2502552"/>
          </a:xfrm>
          <a:prstGeom prst="rect">
            <a:avLst/>
          </a:prstGeom>
        </p:spPr>
      </p:pic>
      <p:sp>
        <p:nvSpPr>
          <p:cNvPr id="7" name="TextBox 6">
            <a:extLst>
              <a:ext uri="{FF2B5EF4-FFF2-40B4-BE49-F238E27FC236}">
                <a16:creationId xmlns:a16="http://schemas.microsoft.com/office/drawing/2014/main" id="{9A5B244C-03C5-448D-A59E-4FA2D048C5A5}"/>
              </a:ext>
            </a:extLst>
          </p:cNvPr>
          <p:cNvSpPr txBox="1"/>
          <p:nvPr/>
        </p:nvSpPr>
        <p:spPr>
          <a:xfrm>
            <a:off x="303143" y="2777383"/>
            <a:ext cx="3739926" cy="1815882"/>
          </a:xfrm>
          <a:prstGeom prst="rect">
            <a:avLst/>
          </a:prstGeom>
          <a:noFill/>
        </p:spPr>
        <p:txBody>
          <a:bodyPr wrap="square" rtlCol="0">
            <a:spAutoFit/>
          </a:bodyPr>
          <a:lstStyle/>
          <a:p>
            <a:r>
              <a:rPr lang="en-US" sz="1400" dirty="0">
                <a:solidFill>
                  <a:schemeClr val="bg1"/>
                </a:solidFill>
              </a:rPr>
              <a:t>The authors claims that if we target a specific place and time during the week to observe taxi trip demands. And then we compare this amount of demands with the same space-time demands in the other weeks, we can observe similar patterns as shown in the figure. These patterns can help us define the hotspots in the city. (fig)</a:t>
            </a:r>
          </a:p>
          <a:p>
            <a:endParaRPr lang="en-US" sz="1400" dirty="0">
              <a:solidFill>
                <a:schemeClr val="bg1"/>
              </a:solidFill>
            </a:endParaRPr>
          </a:p>
        </p:txBody>
      </p:sp>
    </p:spTree>
    <p:extLst>
      <p:ext uri="{BB962C8B-B14F-4D97-AF65-F5344CB8AC3E}">
        <p14:creationId xmlns:p14="http://schemas.microsoft.com/office/powerpoint/2010/main" val="3808411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94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373E7A-CBC8-4E71-8B30-AC2BFDDB4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1"/>
          </a:xfrm>
          <a:prstGeom prst="rect">
            <a:avLst/>
          </a:prstGeom>
        </p:spPr>
      </p:pic>
      <p:sp>
        <p:nvSpPr>
          <p:cNvPr id="6" name="TextBox 5">
            <a:extLst>
              <a:ext uri="{FF2B5EF4-FFF2-40B4-BE49-F238E27FC236}">
                <a16:creationId xmlns:a16="http://schemas.microsoft.com/office/drawing/2014/main" id="{93E9EE05-1F64-42AA-8DB4-6A4B89B30407}"/>
              </a:ext>
            </a:extLst>
          </p:cNvPr>
          <p:cNvSpPr txBox="1"/>
          <p:nvPr/>
        </p:nvSpPr>
        <p:spPr>
          <a:xfrm>
            <a:off x="0" y="1620078"/>
            <a:ext cx="9143999" cy="923330"/>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5400" b="1" i="1" dirty="0">
                <a:solidFill>
                  <a:srgbClr val="FF0000"/>
                </a:solidFill>
                <a:effectLst>
                  <a:outerShdw blurRad="38100" dist="38100" dir="2700000" algn="tl">
                    <a:srgbClr val="000000">
                      <a:alpha val="43137"/>
                    </a:srgbClr>
                  </a:outerShdw>
                </a:effectLst>
              </a:rPr>
              <a:t>MAS Coordination In ODT</a:t>
            </a:r>
          </a:p>
        </p:txBody>
      </p:sp>
      <p:sp>
        <p:nvSpPr>
          <p:cNvPr id="2" name="Slide Number Placeholder 1">
            <a:extLst>
              <a:ext uri="{FF2B5EF4-FFF2-40B4-BE49-F238E27FC236}">
                <a16:creationId xmlns:a16="http://schemas.microsoft.com/office/drawing/2014/main" id="{CF82744D-D2D2-445B-A749-8F11FC52C62F}"/>
              </a:ext>
            </a:extLst>
          </p:cNvPr>
          <p:cNvSpPr>
            <a:spLocks noGrp="1"/>
          </p:cNvSpPr>
          <p:nvPr>
            <p:ph type="sldNum" sz="quarter" idx="12"/>
          </p:nvPr>
        </p:nvSpPr>
        <p:spPr/>
        <p:txBody>
          <a:bodyPr/>
          <a:lstStyle/>
          <a:p>
            <a:fld id="{B82CCC60-E8CD-4174-8B1A-7DF615B22EEF}" type="slidenum">
              <a:rPr lang="en-US" smtClean="0"/>
              <a:pPr/>
              <a:t>11</a:t>
            </a:fld>
            <a:endParaRPr lang="en-US"/>
          </a:p>
        </p:txBody>
      </p:sp>
    </p:spTree>
    <p:extLst>
      <p:ext uri="{BB962C8B-B14F-4D97-AF65-F5344CB8AC3E}">
        <p14:creationId xmlns:p14="http://schemas.microsoft.com/office/powerpoint/2010/main" val="1214996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Auctions</a:t>
            </a:r>
          </a:p>
        </p:txBody>
      </p:sp>
      <p:sp>
        <p:nvSpPr>
          <p:cNvPr id="6" name="TextBox 5">
            <a:extLst>
              <a:ext uri="{FF2B5EF4-FFF2-40B4-BE49-F238E27FC236}">
                <a16:creationId xmlns:a16="http://schemas.microsoft.com/office/drawing/2014/main" id="{D9C955DD-A4A0-447A-BC07-7CCC97767DCD}"/>
              </a:ext>
            </a:extLst>
          </p:cNvPr>
          <p:cNvSpPr txBox="1"/>
          <p:nvPr/>
        </p:nvSpPr>
        <p:spPr>
          <a:xfrm>
            <a:off x="303143" y="1501327"/>
            <a:ext cx="8537713" cy="2831544"/>
          </a:xfrm>
          <a:prstGeom prst="rect">
            <a:avLst/>
          </a:prstGeom>
          <a:noFill/>
        </p:spPr>
        <p:txBody>
          <a:bodyPr wrap="square" rtlCol="0">
            <a:spAutoFit/>
          </a:bodyPr>
          <a:lstStyle/>
          <a:p>
            <a:r>
              <a:rPr lang="en-US" dirty="0">
                <a:solidFill>
                  <a:schemeClr val="bg1"/>
                </a:solidFill>
              </a:rPr>
              <a:t>When talking about Auctions, there are 2 different types:</a:t>
            </a:r>
          </a:p>
          <a:p>
            <a:endParaRPr lang="en-US" sz="1600" dirty="0">
              <a:solidFill>
                <a:schemeClr val="bg1"/>
              </a:solidFill>
            </a:endParaRPr>
          </a:p>
          <a:p>
            <a:pPr marL="342900" indent="-342900">
              <a:buFont typeface="+mj-lt"/>
              <a:buAutoNum type="arabicPeriod"/>
            </a:pPr>
            <a:r>
              <a:rPr lang="en-US" sz="1600" b="1" dirty="0">
                <a:solidFill>
                  <a:schemeClr val="bg1"/>
                </a:solidFill>
              </a:rPr>
              <a:t>Ascending-Bid auction: </a:t>
            </a:r>
            <a:r>
              <a:rPr lang="en-US" sz="1600" dirty="0">
                <a:solidFill>
                  <a:schemeClr val="bg1"/>
                </a:solidFill>
              </a:rPr>
              <a:t>In an ascending auction, price and allocation are determined in an open competition among the bidders. The bidders willing to pay the most win and pay prices that no other bidders are willing to top.</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b="1" dirty="0">
                <a:solidFill>
                  <a:schemeClr val="bg1"/>
                </a:solidFill>
              </a:rPr>
              <a:t>First-Price Auction: </a:t>
            </a:r>
            <a:r>
              <a:rPr lang="en-US" sz="1600" dirty="0">
                <a:solidFill>
                  <a:schemeClr val="bg1"/>
                </a:solidFill>
              </a:rPr>
              <a:t>several advertisers bid a set amount of money per impression, and the highest bidder wins and pays the amount that they've bid.</a:t>
            </a:r>
          </a:p>
          <a:p>
            <a:pPr marL="342900" indent="-342900">
              <a:buFont typeface="+mj-lt"/>
              <a:buAutoNum type="arabicPeriod"/>
            </a:pPr>
            <a:endParaRPr lang="en-US" sz="1600" dirty="0">
              <a:solidFill>
                <a:schemeClr val="bg1"/>
              </a:solidFill>
            </a:endParaRPr>
          </a:p>
          <a:p>
            <a:r>
              <a:rPr lang="en-US" sz="1600" dirty="0">
                <a:solidFill>
                  <a:schemeClr val="bg1"/>
                </a:solidFill>
              </a:rPr>
              <a:t>In our Auction model we use "First-Price Auction" to answer the question "Which vehicle will consume the request and at what cost"</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12</a:t>
            </a:fld>
            <a:endParaRPr lang="en-US" dirty="0"/>
          </a:p>
        </p:txBody>
      </p:sp>
    </p:spTree>
    <p:extLst>
      <p:ext uri="{BB962C8B-B14F-4D97-AF65-F5344CB8AC3E}">
        <p14:creationId xmlns:p14="http://schemas.microsoft.com/office/powerpoint/2010/main" val="723313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Auctions-Based System</a:t>
            </a:r>
          </a:p>
        </p:txBody>
      </p:sp>
      <p:sp>
        <p:nvSpPr>
          <p:cNvPr id="6" name="TextBox 5">
            <a:extLst>
              <a:ext uri="{FF2B5EF4-FFF2-40B4-BE49-F238E27FC236}">
                <a16:creationId xmlns:a16="http://schemas.microsoft.com/office/drawing/2014/main" id="{D9C955DD-A4A0-447A-BC07-7CCC97767DCD}"/>
              </a:ext>
            </a:extLst>
          </p:cNvPr>
          <p:cNvSpPr txBox="1"/>
          <p:nvPr/>
        </p:nvSpPr>
        <p:spPr>
          <a:xfrm>
            <a:off x="420101" y="1628918"/>
            <a:ext cx="8537713"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Clients request for demands di of the form:</a:t>
            </a:r>
          </a:p>
          <a:p>
            <a:r>
              <a:rPr lang="en-US" dirty="0">
                <a:solidFill>
                  <a:schemeClr val="bg1"/>
                </a:solidFill>
              </a:rPr>
              <a:t>	d = &lt;</a:t>
            </a:r>
            <a:r>
              <a:rPr lang="en-US" dirty="0" err="1">
                <a:solidFill>
                  <a:schemeClr val="bg1"/>
                </a:solidFill>
              </a:rPr>
              <a:t>seats_required</a:t>
            </a:r>
            <a:r>
              <a:rPr lang="en-US" dirty="0">
                <a:solidFill>
                  <a:schemeClr val="bg1"/>
                </a:solidFill>
              </a:rPr>
              <a:t> , </a:t>
            </a:r>
            <a:r>
              <a:rPr lang="en-US" dirty="0" err="1">
                <a:solidFill>
                  <a:schemeClr val="bg1"/>
                </a:solidFill>
              </a:rPr>
              <a:t>tw</a:t>
            </a:r>
            <a:r>
              <a:rPr lang="en-US" dirty="0">
                <a:solidFill>
                  <a:schemeClr val="bg1"/>
                </a:solidFill>
              </a:rPr>
              <a:t> , </a:t>
            </a:r>
            <a:r>
              <a:rPr lang="en-US" dirty="0" err="1">
                <a:solidFill>
                  <a:schemeClr val="bg1"/>
                </a:solidFill>
              </a:rPr>
              <a:t>pick_up</a:t>
            </a:r>
            <a:r>
              <a:rPr lang="en-US" dirty="0">
                <a:solidFill>
                  <a:schemeClr val="bg1"/>
                </a:solidFill>
              </a:rPr>
              <a:t> , </a:t>
            </a:r>
            <a:r>
              <a:rPr lang="en-US" dirty="0" err="1">
                <a:solidFill>
                  <a:schemeClr val="bg1"/>
                </a:solidFill>
              </a:rPr>
              <a:t>drop_off</a:t>
            </a:r>
            <a:r>
              <a:rPr lang="en-US" dirty="0">
                <a:solidFill>
                  <a:schemeClr val="bg1"/>
                </a:solidFill>
              </a:rPr>
              <a:t>&gt;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Each vehicle agent offers a certain Bid for this demand stating:</a:t>
            </a:r>
          </a:p>
          <a:p>
            <a:pPr marL="342900" indent="-342900">
              <a:buFont typeface="+mj-lt"/>
              <a:buAutoNum type="arabicPeriod"/>
            </a:pPr>
            <a:r>
              <a:rPr lang="en-US" dirty="0">
                <a:solidFill>
                  <a:schemeClr val="bg1"/>
                </a:solidFill>
              </a:rPr>
              <a:t>The demand number</a:t>
            </a:r>
          </a:p>
          <a:p>
            <a:pPr marL="342900" indent="-342900">
              <a:buFont typeface="+mj-lt"/>
              <a:buAutoNum type="arabicPeriod"/>
            </a:pPr>
            <a:r>
              <a:rPr lang="en-US" dirty="0">
                <a:solidFill>
                  <a:schemeClr val="bg1"/>
                </a:solidFill>
              </a:rPr>
              <a:t>The vehicle name (His name)</a:t>
            </a:r>
          </a:p>
          <a:p>
            <a:pPr marL="342900" indent="-342900">
              <a:buFont typeface="+mj-lt"/>
              <a:buAutoNum type="arabicPeriod"/>
            </a:pPr>
            <a:r>
              <a:rPr lang="en-US" dirty="0">
                <a:solidFill>
                  <a:schemeClr val="bg1"/>
                </a:solidFill>
              </a:rPr>
              <a:t>The starting time </a:t>
            </a:r>
          </a:p>
          <a:p>
            <a:pPr marL="342900" indent="-342900">
              <a:buFont typeface="+mj-lt"/>
              <a:buAutoNum type="arabicPeriod"/>
            </a:pPr>
            <a:r>
              <a:rPr lang="en-US" dirty="0">
                <a:solidFill>
                  <a:schemeClr val="bg1"/>
                </a:solidFill>
              </a:rPr>
              <a:t>The cost</a:t>
            </a:r>
          </a:p>
          <a:p>
            <a:pPr marL="342900" indent="-342900">
              <a:buFont typeface="+mj-lt"/>
              <a:buAutoNum type="arabicPeriod"/>
            </a:pPr>
            <a:endParaRPr lang="en-US" dirty="0">
              <a:solidFill>
                <a:schemeClr val="bg1"/>
              </a:solidFill>
            </a:endParaRPr>
          </a:p>
          <a:p>
            <a:r>
              <a:rPr lang="en-US" dirty="0">
                <a:solidFill>
                  <a:schemeClr val="bg1"/>
                </a:solidFill>
              </a:rPr>
              <a:t>And at the end, one of the Bidders will win the auction though a certain winning  determination criteria.</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13</a:t>
            </a:fld>
            <a:endParaRPr lang="en-US" dirty="0"/>
          </a:p>
        </p:txBody>
      </p:sp>
    </p:spTree>
    <p:extLst>
      <p:ext uri="{BB962C8B-B14F-4D97-AF65-F5344CB8AC3E}">
        <p14:creationId xmlns:p14="http://schemas.microsoft.com/office/powerpoint/2010/main" val="1830664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Winner Determination</a:t>
            </a:r>
          </a:p>
        </p:txBody>
      </p:sp>
      <p:sp>
        <p:nvSpPr>
          <p:cNvPr id="6" name="TextBox 5">
            <a:extLst>
              <a:ext uri="{FF2B5EF4-FFF2-40B4-BE49-F238E27FC236}">
                <a16:creationId xmlns:a16="http://schemas.microsoft.com/office/drawing/2014/main" id="{D9C955DD-A4A0-447A-BC07-7CCC97767DCD}"/>
              </a:ext>
            </a:extLst>
          </p:cNvPr>
          <p:cNvSpPr txBox="1"/>
          <p:nvPr/>
        </p:nvSpPr>
        <p:spPr>
          <a:xfrm>
            <a:off x="303143" y="1501327"/>
            <a:ext cx="8537713" cy="3139321"/>
          </a:xfrm>
          <a:prstGeom prst="rect">
            <a:avLst/>
          </a:prstGeom>
          <a:noFill/>
        </p:spPr>
        <p:txBody>
          <a:bodyPr wrap="square" rtlCol="0">
            <a:spAutoFit/>
          </a:bodyPr>
          <a:lstStyle/>
          <a:p>
            <a:pPr marL="342900" indent="-342900">
              <a:buFont typeface="+mj-lt"/>
              <a:buAutoNum type="arabicPeriod"/>
            </a:pPr>
            <a:endParaRPr lang="en-US" dirty="0">
              <a:solidFill>
                <a:schemeClr val="bg1"/>
              </a:solidFill>
            </a:endParaRPr>
          </a:p>
          <a:p>
            <a:r>
              <a:rPr lang="en-US" dirty="0">
                <a:solidFill>
                  <a:schemeClr val="bg1"/>
                </a:solidFill>
              </a:rPr>
              <a:t>Considering all vehicles as truthful collaborating agents, each vehicle determines its own value of winning an auction though win(</a:t>
            </a:r>
            <a:r>
              <a:rPr lang="en-US" dirty="0" err="1">
                <a:solidFill>
                  <a:schemeClr val="bg1"/>
                </a:solidFill>
              </a:rPr>
              <a:t>v,d</a:t>
            </a:r>
            <a:r>
              <a:rPr lang="en-US" dirty="0">
                <a:solidFill>
                  <a:schemeClr val="bg1"/>
                </a:solidFill>
              </a:rPr>
              <a:t>) where the default value is zero.</a:t>
            </a:r>
          </a:p>
          <a:p>
            <a:endParaRPr lang="en-US" dirty="0">
              <a:solidFill>
                <a:schemeClr val="bg1"/>
              </a:solidFill>
            </a:endParaRPr>
          </a:p>
          <a:p>
            <a:r>
              <a:rPr lang="en-US" dirty="0">
                <a:solidFill>
                  <a:schemeClr val="bg1"/>
                </a:solidFill>
              </a:rPr>
              <a:t>The bid is available until t&lt;expire&gt;. Until this time if a vehicle received a better offer it assigns itself as a looser in this auction (sets win(</a:t>
            </a:r>
            <a:r>
              <a:rPr lang="en-US" dirty="0" err="1">
                <a:solidFill>
                  <a:schemeClr val="bg1"/>
                </a:solidFill>
              </a:rPr>
              <a:t>v,d</a:t>
            </a:r>
            <a:r>
              <a:rPr lang="en-US" dirty="0">
                <a:solidFill>
                  <a:schemeClr val="bg1"/>
                </a:solidFill>
              </a:rPr>
              <a:t>) to 0). </a:t>
            </a:r>
          </a:p>
          <a:p>
            <a:endParaRPr lang="en-US" dirty="0">
              <a:solidFill>
                <a:schemeClr val="bg1"/>
              </a:solidFill>
            </a:endParaRPr>
          </a:p>
          <a:p>
            <a:r>
              <a:rPr lang="en-US" dirty="0">
                <a:solidFill>
                  <a:schemeClr val="bg1"/>
                </a:solidFill>
              </a:rPr>
              <a:t>At t&lt;expire&gt; if the cost of v is less than any other cost thus it will has a value win(</a:t>
            </a:r>
            <a:r>
              <a:rPr lang="en-US" dirty="0" err="1">
                <a:solidFill>
                  <a:schemeClr val="bg1"/>
                </a:solidFill>
              </a:rPr>
              <a:t>v,d</a:t>
            </a:r>
            <a:r>
              <a:rPr lang="en-US" dirty="0">
                <a:solidFill>
                  <a:schemeClr val="bg1"/>
                </a:solidFill>
              </a:rPr>
              <a:t>) = 1. It considers itself a winner at this Auction and adds the demand d to the queue of demands.</a:t>
            </a:r>
          </a:p>
          <a:p>
            <a:endParaRPr lang="en-US" dirty="0">
              <a:solidFill>
                <a:schemeClr val="bg1"/>
              </a:solidFill>
            </a:endParaRP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14</a:t>
            </a:fld>
            <a:endParaRPr lang="en-US" dirty="0"/>
          </a:p>
        </p:txBody>
      </p:sp>
    </p:spTree>
    <p:extLst>
      <p:ext uri="{BB962C8B-B14F-4D97-AF65-F5344CB8AC3E}">
        <p14:creationId xmlns:p14="http://schemas.microsoft.com/office/powerpoint/2010/main" val="310831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Agent’s Behavior</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15</a:t>
            </a:fld>
            <a:endParaRPr lang="en-US" dirty="0"/>
          </a:p>
        </p:txBody>
      </p:sp>
      <p:pic>
        <p:nvPicPr>
          <p:cNvPr id="5" name="Picture 4">
            <a:extLst>
              <a:ext uri="{FF2B5EF4-FFF2-40B4-BE49-F238E27FC236}">
                <a16:creationId xmlns:a16="http://schemas.microsoft.com/office/drawing/2014/main" id="{E53FACFD-6FDD-42DE-B9AD-1715FB10D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14" y="1414130"/>
            <a:ext cx="7527851" cy="3211033"/>
          </a:xfrm>
          <a:prstGeom prst="rect">
            <a:avLst/>
          </a:prstGeom>
        </p:spPr>
      </p:pic>
    </p:spTree>
    <p:extLst>
      <p:ext uri="{BB962C8B-B14F-4D97-AF65-F5344CB8AC3E}">
        <p14:creationId xmlns:p14="http://schemas.microsoft.com/office/powerpoint/2010/main" val="1622104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94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373E7A-CBC8-4E71-8B30-AC2BFDDB4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1"/>
          </a:xfrm>
          <a:prstGeom prst="rect">
            <a:avLst/>
          </a:prstGeom>
        </p:spPr>
      </p:pic>
      <p:sp>
        <p:nvSpPr>
          <p:cNvPr id="6" name="TextBox 5">
            <a:extLst>
              <a:ext uri="{FF2B5EF4-FFF2-40B4-BE49-F238E27FC236}">
                <a16:creationId xmlns:a16="http://schemas.microsoft.com/office/drawing/2014/main" id="{93E9EE05-1F64-42AA-8DB4-6A4B89B30407}"/>
              </a:ext>
            </a:extLst>
          </p:cNvPr>
          <p:cNvSpPr txBox="1"/>
          <p:nvPr/>
        </p:nvSpPr>
        <p:spPr>
          <a:xfrm>
            <a:off x="0" y="1620078"/>
            <a:ext cx="9143999" cy="923330"/>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5400" b="1" i="1" dirty="0">
                <a:solidFill>
                  <a:srgbClr val="FF0000"/>
                </a:solidFill>
                <a:effectLst>
                  <a:outerShdw blurRad="38100" dist="38100" dir="2700000" algn="tl">
                    <a:srgbClr val="000000">
                      <a:alpha val="43137"/>
                    </a:srgbClr>
                  </a:outerShdw>
                </a:effectLst>
              </a:rPr>
              <a:t>ML Prediction Model</a:t>
            </a:r>
          </a:p>
        </p:txBody>
      </p:sp>
      <p:sp>
        <p:nvSpPr>
          <p:cNvPr id="2" name="Slide Number Placeholder 1">
            <a:extLst>
              <a:ext uri="{FF2B5EF4-FFF2-40B4-BE49-F238E27FC236}">
                <a16:creationId xmlns:a16="http://schemas.microsoft.com/office/drawing/2014/main" id="{CF82744D-D2D2-445B-A749-8F11FC52C62F}"/>
              </a:ext>
            </a:extLst>
          </p:cNvPr>
          <p:cNvSpPr>
            <a:spLocks noGrp="1"/>
          </p:cNvSpPr>
          <p:nvPr>
            <p:ph type="sldNum" sz="quarter" idx="12"/>
          </p:nvPr>
        </p:nvSpPr>
        <p:spPr/>
        <p:txBody>
          <a:bodyPr/>
          <a:lstStyle/>
          <a:p>
            <a:fld id="{B82CCC60-E8CD-4174-8B1A-7DF615B22EEF}" type="slidenum">
              <a:rPr lang="en-US" smtClean="0"/>
              <a:pPr/>
              <a:t>16</a:t>
            </a:fld>
            <a:endParaRPr lang="en-US"/>
          </a:p>
        </p:txBody>
      </p:sp>
    </p:spTree>
    <p:extLst>
      <p:ext uri="{BB962C8B-B14F-4D97-AF65-F5344CB8AC3E}">
        <p14:creationId xmlns:p14="http://schemas.microsoft.com/office/powerpoint/2010/main" val="165657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6103E-F2F4-4629-83CE-DE4249A52410}"/>
              </a:ext>
            </a:extLst>
          </p:cNvPr>
          <p:cNvSpPr>
            <a:spLocks noGrp="1"/>
          </p:cNvSpPr>
          <p:nvPr>
            <p:ph type="title"/>
          </p:nvPr>
        </p:nvSpPr>
        <p:spPr>
          <a:xfrm>
            <a:off x="2307045" y="92328"/>
            <a:ext cx="6283782" cy="928398"/>
          </a:xfrm>
        </p:spPr>
        <p:txBody>
          <a:bodyPr>
            <a:normAutofit fontScale="90000"/>
          </a:bodyPr>
          <a:lstStyle/>
          <a:p>
            <a:br>
              <a:rPr lang="en-US" b="1" dirty="0">
                <a:effectLst/>
              </a:rPr>
            </a:br>
            <a:r>
              <a:rPr lang="en-US" b="1" dirty="0">
                <a:effectLst/>
              </a:rPr>
              <a:t>Outline:</a:t>
            </a:r>
            <a:br>
              <a:rPr lang="en-US" b="1" dirty="0">
                <a:effectLst/>
              </a:rPr>
            </a:br>
            <a:endParaRPr lang="en-US" dirty="0"/>
          </a:p>
        </p:txBody>
      </p:sp>
      <p:sp>
        <p:nvSpPr>
          <p:cNvPr id="3" name="Content Placeholder 2">
            <a:extLst>
              <a:ext uri="{FF2B5EF4-FFF2-40B4-BE49-F238E27FC236}">
                <a16:creationId xmlns:a16="http://schemas.microsoft.com/office/drawing/2014/main" id="{A590C894-96DA-4006-B1D6-B86C70C6914F}"/>
              </a:ext>
            </a:extLst>
          </p:cNvPr>
          <p:cNvSpPr>
            <a:spLocks noGrp="1"/>
          </p:cNvSpPr>
          <p:nvPr>
            <p:ph idx="1"/>
          </p:nvPr>
        </p:nvSpPr>
        <p:spPr>
          <a:xfrm>
            <a:off x="2307045" y="1020726"/>
            <a:ext cx="6304935" cy="4030446"/>
          </a:xfrm>
        </p:spPr>
        <p:txBody>
          <a:bodyPr>
            <a:normAutofit/>
          </a:bodyPr>
          <a:lstStyle/>
          <a:p>
            <a:r>
              <a:rPr lang="en-US" sz="2400" dirty="0"/>
              <a:t>Model Definition</a:t>
            </a:r>
          </a:p>
          <a:p>
            <a:r>
              <a:rPr lang="en-US" sz="2400" dirty="0"/>
              <a:t>Dataset</a:t>
            </a:r>
          </a:p>
          <a:p>
            <a:r>
              <a:rPr lang="en-US" sz="2400" dirty="0"/>
              <a:t>Environment </a:t>
            </a:r>
          </a:p>
          <a:p>
            <a:r>
              <a:rPr lang="en-US" sz="2400" dirty="0"/>
              <a:t>Data Preparation</a:t>
            </a:r>
          </a:p>
          <a:p>
            <a:r>
              <a:rPr lang="en-US" sz="2400" dirty="0"/>
              <a:t>Model Architecture</a:t>
            </a:r>
          </a:p>
          <a:p>
            <a:r>
              <a:rPr lang="en-US" sz="2400" dirty="0"/>
              <a:t>Model Training</a:t>
            </a:r>
          </a:p>
          <a:p>
            <a:r>
              <a:rPr lang="en-US" sz="2400" dirty="0"/>
              <a:t>Resources limitation</a:t>
            </a:r>
          </a:p>
          <a:p>
            <a:r>
              <a:rPr lang="en-US" sz="2400" dirty="0"/>
              <a:t>Results</a:t>
            </a:r>
            <a:endParaRPr lang="en-US" sz="1800" dirty="0"/>
          </a:p>
        </p:txBody>
      </p:sp>
      <p:sp>
        <p:nvSpPr>
          <p:cNvPr id="4" name="Slide Number Placeholder 3">
            <a:extLst>
              <a:ext uri="{FF2B5EF4-FFF2-40B4-BE49-F238E27FC236}">
                <a16:creationId xmlns:a16="http://schemas.microsoft.com/office/drawing/2014/main" id="{2AAF724D-0323-4E38-8AE2-217C7A305CE8}"/>
              </a:ext>
            </a:extLst>
          </p:cNvPr>
          <p:cNvSpPr>
            <a:spLocks noGrp="1"/>
          </p:cNvSpPr>
          <p:nvPr>
            <p:ph type="sldNum" sz="quarter" idx="12"/>
          </p:nvPr>
        </p:nvSpPr>
        <p:spPr/>
        <p:txBody>
          <a:bodyPr/>
          <a:lstStyle/>
          <a:p>
            <a:fld id="{B82CCC60-E8CD-4174-8B1A-7DF615B22EEF}" type="slidenum">
              <a:rPr lang="en-US" smtClean="0"/>
              <a:pPr/>
              <a:t>17</a:t>
            </a:fld>
            <a:endParaRPr lang="en-US"/>
          </a:p>
        </p:txBody>
      </p:sp>
    </p:spTree>
    <p:extLst>
      <p:ext uri="{BB962C8B-B14F-4D97-AF65-F5344CB8AC3E}">
        <p14:creationId xmlns:p14="http://schemas.microsoft.com/office/powerpoint/2010/main" val="1480857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Model Definition</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18</a:t>
            </a:fld>
            <a:endParaRPr lang="en-US" dirty="0"/>
          </a:p>
        </p:txBody>
      </p:sp>
      <p:sp>
        <p:nvSpPr>
          <p:cNvPr id="5" name="TextBox 4">
            <a:extLst>
              <a:ext uri="{FF2B5EF4-FFF2-40B4-BE49-F238E27FC236}">
                <a16:creationId xmlns:a16="http://schemas.microsoft.com/office/drawing/2014/main" id="{99398748-DDB6-4F47-BBF1-6204F0E76504}"/>
              </a:ext>
            </a:extLst>
          </p:cNvPr>
          <p:cNvSpPr txBox="1"/>
          <p:nvPr/>
        </p:nvSpPr>
        <p:spPr>
          <a:xfrm>
            <a:off x="289795" y="1400950"/>
            <a:ext cx="8564410" cy="3970318"/>
          </a:xfrm>
          <a:prstGeom prst="rect">
            <a:avLst/>
          </a:prstGeom>
          <a:noFill/>
        </p:spPr>
        <p:txBody>
          <a:bodyPr wrap="square" rtlCol="0">
            <a:spAutoFit/>
          </a:bodyPr>
          <a:lstStyle/>
          <a:p>
            <a:r>
              <a:rPr lang="en-US" sz="1400" dirty="0">
                <a:solidFill>
                  <a:schemeClr val="bg1"/>
                </a:solidFill>
              </a:rPr>
              <a:t>This model will predict future information that can help the agents in the system to behave in</a:t>
            </a:r>
          </a:p>
          <a:p>
            <a:r>
              <a:rPr lang="en-US" sz="1400" dirty="0">
                <a:solidFill>
                  <a:schemeClr val="bg1"/>
                </a:solidFill>
              </a:rPr>
              <a:t>more a intelligent way, in order to reach their goals.</a:t>
            </a:r>
          </a:p>
          <a:p>
            <a:r>
              <a:rPr lang="en-US" sz="1400" dirty="0">
                <a:solidFill>
                  <a:schemeClr val="bg1"/>
                </a:solidFill>
              </a:rPr>
              <a:t>The model can be defined as:</a:t>
            </a:r>
          </a:p>
          <a:p>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Time Slots: {t1, … , </a:t>
            </a:r>
            <a:r>
              <a:rPr lang="en-US" sz="1400" dirty="0" err="1">
                <a:solidFill>
                  <a:schemeClr val="bg1"/>
                </a:solidFill>
              </a:rPr>
              <a:t>ts</a:t>
            </a:r>
            <a:r>
              <a:rPr lang="en-US" sz="1400" dirty="0">
                <a:solidFill>
                  <a:schemeClr val="bg1"/>
                </a:solidFill>
              </a:rPr>
              <a:t>}   (s is the number of time slots, which depends on a variable time slot size).</a:t>
            </a:r>
          </a:p>
          <a:p>
            <a:pPr marL="285750" indent="-285750">
              <a:buFont typeface="Arial" panose="020B0604020202020204" pitchFamily="34" charset="0"/>
              <a:buChar char="•"/>
            </a:pPr>
            <a:r>
              <a:rPr lang="en-US" sz="1400" dirty="0">
                <a:solidFill>
                  <a:schemeClr val="bg1"/>
                </a:solidFill>
              </a:rPr>
              <a:t>Zones: {z1, … ,</a:t>
            </a:r>
            <a:r>
              <a:rPr lang="en-US" sz="1400" dirty="0" err="1">
                <a:solidFill>
                  <a:schemeClr val="bg1"/>
                </a:solidFill>
              </a:rPr>
              <a:t>zn</a:t>
            </a:r>
            <a:r>
              <a:rPr lang="en-US" sz="1400" dirty="0">
                <a:solidFill>
                  <a:schemeClr val="bg1"/>
                </a:solidFill>
              </a:rPr>
              <a:t>}   (n = number of zones in the dataset = 265).</a:t>
            </a:r>
          </a:p>
          <a:p>
            <a:pPr marL="285750" indent="-285750">
              <a:buFont typeface="Arial" panose="020B0604020202020204" pitchFamily="34" charset="0"/>
              <a:buChar char="•"/>
            </a:pPr>
            <a:r>
              <a:rPr lang="en-US" sz="1400" dirty="0">
                <a:solidFill>
                  <a:schemeClr val="bg1"/>
                </a:solidFill>
              </a:rPr>
              <a:t>Number of requests: {</a:t>
            </a:r>
            <a:r>
              <a:rPr lang="en-US" sz="1400" dirty="0" err="1">
                <a:solidFill>
                  <a:schemeClr val="bg1"/>
                </a:solidFill>
              </a:rPr>
              <a:t>nij</a:t>
            </a:r>
            <a:r>
              <a:rPr lang="en-US" sz="1400" dirty="0">
                <a:solidFill>
                  <a:schemeClr val="bg1"/>
                </a:solidFill>
              </a:rPr>
              <a:t>}  of each zone at each time slot.</a:t>
            </a:r>
          </a:p>
          <a:p>
            <a:pPr marL="285750" indent="-285750">
              <a:buFont typeface="Arial" panose="020B0604020202020204" pitchFamily="34" charset="0"/>
              <a:buChar char="•"/>
            </a:pPr>
            <a:endParaRPr lang="en-US" sz="1400" dirty="0">
              <a:solidFill>
                <a:schemeClr val="bg1"/>
              </a:solidFill>
            </a:endParaRPr>
          </a:p>
          <a:p>
            <a:pPr marL="285750" indent="-285750">
              <a:buFont typeface="Wingdings" panose="05000000000000000000" pitchFamily="2" charset="2"/>
              <a:buChar char="Ø"/>
            </a:pPr>
            <a:r>
              <a:rPr lang="en-US" sz="1400" dirty="0">
                <a:solidFill>
                  <a:schemeClr val="bg1"/>
                </a:solidFill>
              </a:rPr>
              <a:t>Input: </a:t>
            </a:r>
          </a:p>
          <a:p>
            <a:pPr marL="285750" indent="-285750">
              <a:buFont typeface="Wingdings" panose="05000000000000000000" pitchFamily="2" charset="2"/>
              <a:buChar char="Ø"/>
            </a:pPr>
            <a:r>
              <a:rPr lang="en-US" sz="1400" dirty="0">
                <a:solidFill>
                  <a:schemeClr val="bg1"/>
                </a:solidFill>
              </a:rPr>
              <a:t>We formulate our dataset in the form X = [{</a:t>
            </a:r>
            <a:r>
              <a:rPr lang="en-US" sz="1400" dirty="0" err="1">
                <a:solidFill>
                  <a:schemeClr val="bg1"/>
                </a:solidFill>
              </a:rPr>
              <a:t>ti</a:t>
            </a:r>
            <a:r>
              <a:rPr lang="en-US" sz="1400" dirty="0">
                <a:solidFill>
                  <a:schemeClr val="bg1"/>
                </a:solidFill>
              </a:rPr>
              <a:t> , </a:t>
            </a:r>
            <a:r>
              <a:rPr lang="en-US" sz="1400" dirty="0" err="1">
                <a:solidFill>
                  <a:schemeClr val="bg1"/>
                </a:solidFill>
              </a:rPr>
              <a:t>zj</a:t>
            </a:r>
            <a:r>
              <a:rPr lang="en-US" sz="1400" dirty="0">
                <a:solidFill>
                  <a:schemeClr val="bg1"/>
                </a:solidFill>
              </a:rPr>
              <a:t> , </a:t>
            </a:r>
            <a:r>
              <a:rPr lang="en-US" sz="1400" dirty="0" err="1">
                <a:solidFill>
                  <a:schemeClr val="bg1"/>
                </a:solidFill>
              </a:rPr>
              <a:t>nij</a:t>
            </a:r>
            <a:r>
              <a:rPr lang="en-US" sz="1400" dirty="0">
                <a:solidFill>
                  <a:schemeClr val="bg1"/>
                </a:solidFill>
              </a:rPr>
              <a:t>}]. For every </a:t>
            </a:r>
            <a:r>
              <a:rPr lang="en-US" sz="1400" dirty="0" err="1">
                <a:solidFill>
                  <a:schemeClr val="bg1"/>
                </a:solidFill>
              </a:rPr>
              <a:t>i,j</a:t>
            </a:r>
            <a:r>
              <a:rPr lang="en-US" sz="1400" dirty="0">
                <a:solidFill>
                  <a:schemeClr val="bg1"/>
                </a:solidFill>
              </a:rPr>
              <a:t> in the domain.</a:t>
            </a:r>
          </a:p>
          <a:p>
            <a:pPr marL="285750" indent="-285750">
              <a:buFont typeface="Wingdings" panose="05000000000000000000" pitchFamily="2" charset="2"/>
              <a:buChar char="Ø"/>
            </a:pPr>
            <a:r>
              <a:rPr lang="en-US" sz="1400" dirty="0">
                <a:solidFill>
                  <a:schemeClr val="bg1"/>
                </a:solidFill>
              </a:rPr>
              <a:t>Output:</a:t>
            </a:r>
          </a:p>
          <a:p>
            <a:r>
              <a:rPr lang="en-US" sz="1400" dirty="0" err="1">
                <a:solidFill>
                  <a:schemeClr val="bg1"/>
                </a:solidFill>
              </a:rPr>
              <a:t>Yj</a:t>
            </a:r>
            <a:r>
              <a:rPr lang="en-US" sz="1400" dirty="0">
                <a:solidFill>
                  <a:schemeClr val="bg1"/>
                </a:solidFill>
              </a:rPr>
              <a:t> = {n(i+1)j}</a:t>
            </a:r>
          </a:p>
          <a:p>
            <a:endParaRPr lang="en-US" sz="1400" dirty="0">
              <a:solidFill>
                <a:schemeClr val="bg1"/>
              </a:solidFill>
            </a:endParaRPr>
          </a:p>
          <a:p>
            <a:pPr algn="just"/>
            <a:r>
              <a:rPr lang="en-US" sz="1400" b="1" dirty="0">
                <a:solidFill>
                  <a:schemeClr val="bg1"/>
                </a:solidFill>
              </a:rPr>
              <a:t>Model Hypothesis: (Recap)</a:t>
            </a:r>
          </a:p>
          <a:p>
            <a:pPr algn="just"/>
            <a:r>
              <a:rPr lang="en-US" sz="1400" dirty="0">
                <a:solidFill>
                  <a:schemeClr val="bg1"/>
                </a:solidFill>
              </a:rPr>
              <a:t>"Given a number of passengers n in a certain zone z during a time slot t, can we</a:t>
            </a:r>
          </a:p>
          <a:p>
            <a:pPr algn="just"/>
            <a:r>
              <a:rPr lang="en-US" sz="1400" dirty="0">
                <a:solidFill>
                  <a:schemeClr val="bg1"/>
                </a:solidFill>
              </a:rPr>
              <a:t>predict the number of passengers n' in the same zone z at next time slot t+1 ?"</a:t>
            </a:r>
          </a:p>
          <a:p>
            <a:endParaRPr lang="en-US"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1833747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NYC-TLC Dataset</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19</a:t>
            </a:fld>
            <a:endParaRPr lang="en-US" dirty="0"/>
          </a:p>
        </p:txBody>
      </p:sp>
      <p:sp>
        <p:nvSpPr>
          <p:cNvPr id="5" name="TextBox 4">
            <a:extLst>
              <a:ext uri="{FF2B5EF4-FFF2-40B4-BE49-F238E27FC236}">
                <a16:creationId xmlns:a16="http://schemas.microsoft.com/office/drawing/2014/main" id="{99398748-DDB6-4F47-BBF1-6204F0E76504}"/>
              </a:ext>
            </a:extLst>
          </p:cNvPr>
          <p:cNvSpPr txBox="1"/>
          <p:nvPr/>
        </p:nvSpPr>
        <p:spPr>
          <a:xfrm>
            <a:off x="233916" y="1424763"/>
            <a:ext cx="3211033" cy="2800767"/>
          </a:xfrm>
          <a:prstGeom prst="rect">
            <a:avLst/>
          </a:prstGeom>
          <a:noFill/>
        </p:spPr>
        <p:txBody>
          <a:bodyPr wrap="square" rtlCol="0">
            <a:spAutoFit/>
          </a:bodyPr>
          <a:lstStyle/>
          <a:p>
            <a:r>
              <a:rPr lang="en-US" sz="1600" dirty="0">
                <a:solidFill>
                  <a:schemeClr val="bg1"/>
                </a:solidFill>
              </a:rPr>
              <a:t>It has records of all taxi trips (Yellow, Green) from year 2009 to 2020. The difference between Yellow and Green taxis is in the zones of operating.</a:t>
            </a:r>
          </a:p>
          <a:p>
            <a:endParaRPr lang="en-US" sz="1600" dirty="0">
              <a:solidFill>
                <a:schemeClr val="bg1"/>
              </a:solidFill>
            </a:endParaRPr>
          </a:p>
          <a:p>
            <a:r>
              <a:rPr lang="en-US" sz="1600" dirty="0">
                <a:solidFill>
                  <a:schemeClr val="bg1"/>
                </a:solidFill>
              </a:rPr>
              <a:t>To take the most recent data and to avoid the Covid situation we decided to take data samples from all the months of 2018 to train/test our model.</a:t>
            </a:r>
          </a:p>
        </p:txBody>
      </p:sp>
      <p:pic>
        <p:nvPicPr>
          <p:cNvPr id="6" name="Picture 5">
            <a:extLst>
              <a:ext uri="{FF2B5EF4-FFF2-40B4-BE49-F238E27FC236}">
                <a16:creationId xmlns:a16="http://schemas.microsoft.com/office/drawing/2014/main" id="{D85E38DB-C5CF-4416-9DF5-12537207E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1275" y="1312605"/>
            <a:ext cx="5592726" cy="3454657"/>
          </a:xfrm>
          <a:prstGeom prst="rect">
            <a:avLst/>
          </a:prstGeom>
        </p:spPr>
      </p:pic>
    </p:spTree>
    <p:extLst>
      <p:ext uri="{BB962C8B-B14F-4D97-AF65-F5344CB8AC3E}">
        <p14:creationId xmlns:p14="http://schemas.microsoft.com/office/powerpoint/2010/main" val="591825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6103E-F2F4-4629-83CE-DE4249A52410}"/>
              </a:ext>
            </a:extLst>
          </p:cNvPr>
          <p:cNvSpPr>
            <a:spLocks noGrp="1"/>
          </p:cNvSpPr>
          <p:nvPr>
            <p:ph type="title"/>
          </p:nvPr>
        </p:nvSpPr>
        <p:spPr>
          <a:xfrm>
            <a:off x="2307045" y="92328"/>
            <a:ext cx="6283782" cy="928398"/>
          </a:xfrm>
        </p:spPr>
        <p:txBody>
          <a:bodyPr>
            <a:normAutofit fontScale="90000"/>
          </a:bodyPr>
          <a:lstStyle/>
          <a:p>
            <a:br>
              <a:rPr lang="en-US" b="1" dirty="0">
                <a:effectLst/>
              </a:rPr>
            </a:br>
            <a:r>
              <a:rPr lang="en-US" b="1" dirty="0">
                <a:effectLst/>
              </a:rPr>
              <a:t>Outline:</a:t>
            </a:r>
            <a:br>
              <a:rPr lang="en-US" b="1" dirty="0">
                <a:effectLst/>
              </a:rPr>
            </a:br>
            <a:endParaRPr lang="en-US" dirty="0"/>
          </a:p>
        </p:txBody>
      </p:sp>
      <p:sp>
        <p:nvSpPr>
          <p:cNvPr id="3" name="Content Placeholder 2">
            <a:extLst>
              <a:ext uri="{FF2B5EF4-FFF2-40B4-BE49-F238E27FC236}">
                <a16:creationId xmlns:a16="http://schemas.microsoft.com/office/drawing/2014/main" id="{A590C894-96DA-4006-B1D6-B86C70C6914F}"/>
              </a:ext>
            </a:extLst>
          </p:cNvPr>
          <p:cNvSpPr>
            <a:spLocks noGrp="1"/>
          </p:cNvSpPr>
          <p:nvPr>
            <p:ph idx="1"/>
          </p:nvPr>
        </p:nvSpPr>
        <p:spPr>
          <a:xfrm>
            <a:off x="2307045" y="1020726"/>
            <a:ext cx="6304935" cy="4030446"/>
          </a:xfrm>
        </p:spPr>
        <p:txBody>
          <a:bodyPr>
            <a:normAutofit/>
          </a:bodyPr>
          <a:lstStyle/>
          <a:p>
            <a:r>
              <a:rPr lang="en-US" sz="2400" dirty="0"/>
              <a:t>Problem Description</a:t>
            </a:r>
          </a:p>
          <a:p>
            <a:r>
              <a:rPr lang="en-US" sz="2400" dirty="0"/>
              <a:t>Internship Objective and Hypothesis</a:t>
            </a:r>
          </a:p>
          <a:p>
            <a:r>
              <a:rPr lang="en-US" sz="2400" dirty="0"/>
              <a:t>The Plan to achieve this Objective</a:t>
            </a:r>
          </a:p>
          <a:p>
            <a:r>
              <a:rPr lang="en-US" sz="2400" dirty="0"/>
              <a:t>State of the art</a:t>
            </a:r>
          </a:p>
          <a:p>
            <a:r>
              <a:rPr lang="en-US" sz="2400" b="0" i="0" u="none" strike="noStrike" baseline="0" dirty="0">
                <a:latin typeface="CMBX10"/>
              </a:rPr>
              <a:t>MAS Coordination in ODT</a:t>
            </a:r>
          </a:p>
          <a:p>
            <a:r>
              <a:rPr lang="en-US" sz="2400" dirty="0"/>
              <a:t>Machine Learning Model</a:t>
            </a:r>
            <a:endParaRPr lang="en-US" sz="2400" dirty="0">
              <a:latin typeface="CMBX10"/>
            </a:endParaRPr>
          </a:p>
          <a:p>
            <a:r>
              <a:rPr lang="en-US" sz="2400" dirty="0">
                <a:latin typeface="CMBX10"/>
              </a:rPr>
              <a:t>Conclusion</a:t>
            </a:r>
          </a:p>
          <a:p>
            <a:r>
              <a:rPr lang="en-US" sz="2400" dirty="0">
                <a:latin typeface="CMBX10"/>
              </a:rPr>
              <a:t>References</a:t>
            </a:r>
            <a:endParaRPr lang="en-US" sz="2400" dirty="0"/>
          </a:p>
          <a:p>
            <a:endParaRPr lang="en-US" sz="1800" dirty="0"/>
          </a:p>
          <a:p>
            <a:endParaRPr lang="en-US" sz="1800" dirty="0"/>
          </a:p>
          <a:p>
            <a:pPr marL="0" indent="0">
              <a:buNone/>
            </a:pPr>
            <a:endParaRPr lang="en-US" sz="1800" dirty="0"/>
          </a:p>
          <a:p>
            <a:pPr marL="0" indent="0">
              <a:buNone/>
            </a:pPr>
            <a:endParaRPr lang="en-US" sz="1800" b="1" dirty="0"/>
          </a:p>
          <a:p>
            <a:endParaRPr lang="en-US" sz="1800" dirty="0"/>
          </a:p>
        </p:txBody>
      </p:sp>
      <p:sp>
        <p:nvSpPr>
          <p:cNvPr id="4" name="Slide Number Placeholder 3">
            <a:extLst>
              <a:ext uri="{FF2B5EF4-FFF2-40B4-BE49-F238E27FC236}">
                <a16:creationId xmlns:a16="http://schemas.microsoft.com/office/drawing/2014/main" id="{2AAF724D-0323-4E38-8AE2-217C7A305CE8}"/>
              </a:ext>
            </a:extLst>
          </p:cNvPr>
          <p:cNvSpPr>
            <a:spLocks noGrp="1"/>
          </p:cNvSpPr>
          <p:nvPr>
            <p:ph type="sldNum" sz="quarter" idx="12"/>
          </p:nvPr>
        </p:nvSpPr>
        <p:spPr/>
        <p:txBody>
          <a:bodyPr/>
          <a:lstStyle/>
          <a:p>
            <a:fld id="{B82CCC60-E8CD-4174-8B1A-7DF615B22EEF}" type="slidenum">
              <a:rPr lang="en-US" smtClean="0"/>
              <a:pPr/>
              <a:t>2</a:t>
            </a:fld>
            <a:endParaRPr lang="en-US"/>
          </a:p>
        </p:txBody>
      </p:sp>
    </p:spTree>
    <p:extLst>
      <p:ext uri="{BB962C8B-B14F-4D97-AF65-F5344CB8AC3E}">
        <p14:creationId xmlns:p14="http://schemas.microsoft.com/office/powerpoint/2010/main" val="413215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Environment (Google Colab)</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20</a:t>
            </a:fld>
            <a:endParaRPr lang="en-US" dirty="0"/>
          </a:p>
        </p:txBody>
      </p:sp>
      <p:sp>
        <p:nvSpPr>
          <p:cNvPr id="5" name="TextBox 4">
            <a:extLst>
              <a:ext uri="{FF2B5EF4-FFF2-40B4-BE49-F238E27FC236}">
                <a16:creationId xmlns:a16="http://schemas.microsoft.com/office/drawing/2014/main" id="{99398748-DDB6-4F47-BBF1-6204F0E76504}"/>
              </a:ext>
            </a:extLst>
          </p:cNvPr>
          <p:cNvSpPr txBox="1"/>
          <p:nvPr/>
        </p:nvSpPr>
        <p:spPr>
          <a:xfrm>
            <a:off x="289795" y="1400950"/>
            <a:ext cx="8564410"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What is Google Colab?</a:t>
            </a:r>
          </a:p>
          <a:p>
            <a:r>
              <a:rPr lang="en-US" sz="1600" dirty="0">
                <a:solidFill>
                  <a:schemeClr val="bg1"/>
                </a:solidFill>
              </a:rPr>
              <a:t>Colab or Colaboratory is a free laboratory from Good Research. It is a Web IDE used to execute python code through the browser in a predefined environment (Zero Configuration required).</a:t>
            </a:r>
          </a:p>
          <a:p>
            <a:r>
              <a:rPr lang="en-US" sz="1600" dirty="0">
                <a:solidFill>
                  <a:schemeClr val="bg1"/>
                </a:solidFill>
              </a:rPr>
              <a:t>Which saves us lots of time and work that it would require if we decided for instance to use Jupyter Notebook (Colab is just a more flexible online version of Jupyter notebook).</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Colab is easy to use and makes it easy to share files because it stores your files in the cloud (Google Drive).</a:t>
            </a:r>
          </a:p>
          <a:p>
            <a:pPr marL="285750" indent="-285750">
              <a:buFont typeface="Arial" panose="020B0604020202020204" pitchFamily="34" charset="0"/>
              <a:buChar char="•"/>
            </a:pPr>
            <a:r>
              <a:rPr lang="en-US" sz="1600" dirty="0">
                <a:solidFill>
                  <a:schemeClr val="bg1"/>
                </a:solidFill>
              </a:rPr>
              <a:t>Colab is mainly used to train ML and DL models.</a:t>
            </a:r>
          </a:p>
          <a:p>
            <a:pPr marL="285750" indent="-285750">
              <a:buFont typeface="Arial" panose="020B0604020202020204" pitchFamily="34" charset="0"/>
              <a:buChar char="•"/>
            </a:pPr>
            <a:r>
              <a:rPr lang="en-US" sz="1600" dirty="0">
                <a:solidFill>
                  <a:schemeClr val="bg1"/>
                </a:solidFill>
              </a:rPr>
              <a:t>Colab also allows us to train our models using CPU, GPU or TPU (Tensor Processing Unit, good for Tensorflow projects).</a:t>
            </a:r>
          </a:p>
          <a:p>
            <a:pPr marL="285750" indent="-285750">
              <a:buFont typeface="Arial" panose="020B0604020202020204" pitchFamily="34" charset="0"/>
              <a:buChar char="•"/>
            </a:pPr>
            <a:r>
              <a:rPr lang="en-US" sz="1600" dirty="0">
                <a:solidFill>
                  <a:schemeClr val="bg1"/>
                </a:solidFill>
              </a:rPr>
              <a:t>Large datasets such as the one we have, produces much faster results using GPU rather than using CPU. So here comes another advantage of Google Colab if you don't have a GPU in your Computer.</a:t>
            </a:r>
          </a:p>
        </p:txBody>
      </p:sp>
    </p:spTree>
    <p:extLst>
      <p:ext uri="{BB962C8B-B14F-4D97-AF65-F5344CB8AC3E}">
        <p14:creationId xmlns:p14="http://schemas.microsoft.com/office/powerpoint/2010/main" val="1428362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Dataset -&gt; Drive</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21</a:t>
            </a:fld>
            <a:endParaRPr lang="en-US" dirty="0"/>
          </a:p>
        </p:txBody>
      </p:sp>
      <p:pic>
        <p:nvPicPr>
          <p:cNvPr id="5" name="Picture 4">
            <a:extLst>
              <a:ext uri="{FF2B5EF4-FFF2-40B4-BE49-F238E27FC236}">
                <a16:creationId xmlns:a16="http://schemas.microsoft.com/office/drawing/2014/main" id="{CA006CA3-32EB-4369-B3F9-D794EC41D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804" y="1222743"/>
            <a:ext cx="5550195" cy="3544520"/>
          </a:xfrm>
          <a:prstGeom prst="rect">
            <a:avLst/>
          </a:prstGeom>
        </p:spPr>
      </p:pic>
      <p:sp>
        <p:nvSpPr>
          <p:cNvPr id="9" name="TextBox 8">
            <a:extLst>
              <a:ext uri="{FF2B5EF4-FFF2-40B4-BE49-F238E27FC236}">
                <a16:creationId xmlns:a16="http://schemas.microsoft.com/office/drawing/2014/main" id="{79D537F7-B16D-4246-8BCE-C2FCD5A0FF41}"/>
              </a:ext>
            </a:extLst>
          </p:cNvPr>
          <p:cNvSpPr txBox="1"/>
          <p:nvPr/>
        </p:nvSpPr>
        <p:spPr>
          <a:xfrm>
            <a:off x="357290" y="1415060"/>
            <a:ext cx="2983048" cy="3293209"/>
          </a:xfrm>
          <a:prstGeom prst="rect">
            <a:avLst/>
          </a:prstGeom>
          <a:noFill/>
        </p:spPr>
        <p:txBody>
          <a:bodyPr wrap="square" rtlCol="0">
            <a:spAutoFit/>
          </a:bodyPr>
          <a:lstStyle/>
          <a:p>
            <a:r>
              <a:rPr lang="en-US" sz="1600" dirty="0">
                <a:solidFill>
                  <a:schemeClr val="bg1"/>
                </a:solidFill>
              </a:rPr>
              <a:t>As we can see in the fig on  the right, our dataset (All the 12 months on 2018 yellow CSV files) were first downloaded from the NYC-TLC Official website and then uploaded to Google Drive.</a:t>
            </a:r>
          </a:p>
          <a:p>
            <a:endParaRPr lang="en-US" sz="1600" dirty="0">
              <a:solidFill>
                <a:schemeClr val="bg1"/>
              </a:solidFill>
            </a:endParaRPr>
          </a:p>
          <a:p>
            <a:r>
              <a:rPr lang="en-US" sz="1600" dirty="0">
                <a:solidFill>
                  <a:schemeClr val="bg1"/>
                </a:solidFill>
              </a:rPr>
              <a:t>The size of each one of these 12 files lays between 660MG as a minimum and 793MG as a maximum.</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1521125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Drive -&gt; Colab</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22</a:t>
            </a:fld>
            <a:endParaRPr lang="en-US" dirty="0"/>
          </a:p>
        </p:txBody>
      </p:sp>
      <p:sp>
        <p:nvSpPr>
          <p:cNvPr id="9" name="TextBox 8">
            <a:extLst>
              <a:ext uri="{FF2B5EF4-FFF2-40B4-BE49-F238E27FC236}">
                <a16:creationId xmlns:a16="http://schemas.microsoft.com/office/drawing/2014/main" id="{79D537F7-B16D-4246-8BCE-C2FCD5A0FF41}"/>
              </a:ext>
            </a:extLst>
          </p:cNvPr>
          <p:cNvSpPr txBox="1"/>
          <p:nvPr/>
        </p:nvSpPr>
        <p:spPr>
          <a:xfrm>
            <a:off x="272230" y="1446028"/>
            <a:ext cx="3118675" cy="2800767"/>
          </a:xfrm>
          <a:prstGeom prst="rect">
            <a:avLst/>
          </a:prstGeom>
          <a:noFill/>
        </p:spPr>
        <p:txBody>
          <a:bodyPr wrap="square" rtlCol="0">
            <a:spAutoFit/>
          </a:bodyPr>
          <a:lstStyle/>
          <a:p>
            <a:r>
              <a:rPr lang="en-US" sz="1600" dirty="0">
                <a:solidFill>
                  <a:schemeClr val="bg1"/>
                </a:solidFill>
              </a:rPr>
              <a:t>First we Mount Google Colab to Drive:</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r>
              <a:rPr lang="en-US" sz="1600" dirty="0">
                <a:solidFill>
                  <a:schemeClr val="bg1"/>
                </a:solidFill>
              </a:rPr>
              <a:t>Then we can copy the paths of our dataset files on the drive and save them in an array of 12 Strings called </a:t>
            </a:r>
            <a:r>
              <a:rPr lang="en-US" sz="1600" b="1" i="1" dirty="0">
                <a:solidFill>
                  <a:schemeClr val="bg1"/>
                </a:solidFill>
              </a:rPr>
              <a:t>path</a:t>
            </a:r>
          </a:p>
        </p:txBody>
      </p:sp>
      <p:pic>
        <p:nvPicPr>
          <p:cNvPr id="5" name="Picture 4">
            <a:extLst>
              <a:ext uri="{FF2B5EF4-FFF2-40B4-BE49-F238E27FC236}">
                <a16:creationId xmlns:a16="http://schemas.microsoft.com/office/drawing/2014/main" id="{178DB06C-2A48-4D14-9143-286F6EEAF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29" y="2131431"/>
            <a:ext cx="3118675" cy="768342"/>
          </a:xfrm>
          <a:prstGeom prst="rect">
            <a:avLst/>
          </a:prstGeom>
        </p:spPr>
      </p:pic>
      <p:pic>
        <p:nvPicPr>
          <p:cNvPr id="11" name="Picture 10">
            <a:extLst>
              <a:ext uri="{FF2B5EF4-FFF2-40B4-BE49-F238E27FC236}">
                <a16:creationId xmlns:a16="http://schemas.microsoft.com/office/drawing/2014/main" id="{8E61903B-10A7-4C56-A486-018B5585B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907" y="1312606"/>
            <a:ext cx="5582093" cy="3174334"/>
          </a:xfrm>
          <a:prstGeom prst="rect">
            <a:avLst/>
          </a:prstGeom>
        </p:spPr>
      </p:pic>
    </p:spTree>
    <p:extLst>
      <p:ext uri="{BB962C8B-B14F-4D97-AF65-F5344CB8AC3E}">
        <p14:creationId xmlns:p14="http://schemas.microsoft.com/office/powerpoint/2010/main" val="3782921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Fractional Sampling</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23</a:t>
            </a:fld>
            <a:endParaRPr lang="en-US" dirty="0"/>
          </a:p>
        </p:txBody>
      </p:sp>
      <p:sp>
        <p:nvSpPr>
          <p:cNvPr id="9" name="TextBox 8">
            <a:extLst>
              <a:ext uri="{FF2B5EF4-FFF2-40B4-BE49-F238E27FC236}">
                <a16:creationId xmlns:a16="http://schemas.microsoft.com/office/drawing/2014/main" id="{79D537F7-B16D-4246-8BCE-C2FCD5A0FF41}"/>
              </a:ext>
            </a:extLst>
          </p:cNvPr>
          <p:cNvSpPr txBox="1"/>
          <p:nvPr/>
        </p:nvSpPr>
        <p:spPr>
          <a:xfrm>
            <a:off x="197801" y="1397666"/>
            <a:ext cx="3938264" cy="2554545"/>
          </a:xfrm>
          <a:prstGeom prst="rect">
            <a:avLst/>
          </a:prstGeom>
          <a:noFill/>
        </p:spPr>
        <p:txBody>
          <a:bodyPr wrap="square" rtlCol="0">
            <a:spAutoFit/>
          </a:bodyPr>
          <a:lstStyle/>
          <a:p>
            <a:r>
              <a:rPr lang="en-US" sz="1600" dirty="0">
                <a:solidFill>
                  <a:schemeClr val="bg1"/>
                </a:solidFill>
              </a:rPr>
              <a:t>Now we can get a sample from each file we have using a certain % row observations from this file. This Technique can be useful if we want the data to be more representative compared to the file sizes.</a:t>
            </a:r>
          </a:p>
          <a:p>
            <a:endParaRPr lang="en-US" sz="1600" dirty="0">
              <a:solidFill>
                <a:schemeClr val="bg1"/>
              </a:solidFill>
            </a:endParaRPr>
          </a:p>
          <a:p>
            <a:r>
              <a:rPr lang="en-US" sz="1600" dirty="0">
                <a:solidFill>
                  <a:schemeClr val="bg1"/>
                </a:solidFill>
              </a:rPr>
              <a:t>In both methods, at the end we are using </a:t>
            </a:r>
            <a:r>
              <a:rPr lang="en-US" sz="1600" b="1" i="1" dirty="0" err="1">
                <a:solidFill>
                  <a:schemeClr val="bg1"/>
                </a:solidFill>
              </a:rPr>
              <a:t>pd.concat</a:t>
            </a:r>
            <a:r>
              <a:rPr lang="en-US" sz="1600" b="1" i="1" dirty="0">
                <a:solidFill>
                  <a:schemeClr val="bg1"/>
                </a:solidFill>
              </a:rPr>
              <a:t>() </a:t>
            </a:r>
            <a:r>
              <a:rPr lang="en-US" sz="1600" dirty="0">
                <a:solidFill>
                  <a:schemeClr val="bg1"/>
                </a:solidFill>
              </a:rPr>
              <a:t>function to concatenate all the 12 sampled results in a single final dataframe which will represent our final dataset</a:t>
            </a:r>
            <a:endParaRPr lang="en-US" sz="1600" b="1" i="1" dirty="0">
              <a:solidFill>
                <a:schemeClr val="bg1"/>
              </a:solidFill>
            </a:endParaRPr>
          </a:p>
        </p:txBody>
      </p:sp>
      <p:pic>
        <p:nvPicPr>
          <p:cNvPr id="5" name="Picture 4">
            <a:extLst>
              <a:ext uri="{FF2B5EF4-FFF2-40B4-BE49-F238E27FC236}">
                <a16:creationId xmlns:a16="http://schemas.microsoft.com/office/drawing/2014/main" id="{64ACD869-9584-4882-B2A7-30A30F1CA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6819" y="1397666"/>
            <a:ext cx="4742120" cy="3033195"/>
          </a:xfrm>
          <a:prstGeom prst="rect">
            <a:avLst/>
          </a:prstGeom>
        </p:spPr>
      </p:pic>
    </p:spTree>
    <p:extLst>
      <p:ext uri="{BB962C8B-B14F-4D97-AF65-F5344CB8AC3E}">
        <p14:creationId xmlns:p14="http://schemas.microsoft.com/office/powerpoint/2010/main" val="3815280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Recurrent Neural Networks </a:t>
            </a:r>
          </a:p>
        </p:txBody>
      </p:sp>
      <p:sp>
        <p:nvSpPr>
          <p:cNvPr id="6" name="TextBox 5">
            <a:extLst>
              <a:ext uri="{FF2B5EF4-FFF2-40B4-BE49-F238E27FC236}">
                <a16:creationId xmlns:a16="http://schemas.microsoft.com/office/drawing/2014/main" id="{D9C955DD-A4A0-447A-BC07-7CCC97767DCD}"/>
              </a:ext>
            </a:extLst>
          </p:cNvPr>
          <p:cNvSpPr txBox="1"/>
          <p:nvPr/>
        </p:nvSpPr>
        <p:spPr>
          <a:xfrm>
            <a:off x="327991" y="1545534"/>
            <a:ext cx="3834434" cy="3108543"/>
          </a:xfrm>
          <a:prstGeom prst="rect">
            <a:avLst/>
          </a:prstGeom>
          <a:noFill/>
        </p:spPr>
        <p:txBody>
          <a:bodyPr wrap="square" rtlCol="0">
            <a:spAutoFit/>
          </a:bodyPr>
          <a:lstStyle/>
          <a:p>
            <a:r>
              <a:rPr lang="en-US" sz="1400" b="1" dirty="0">
                <a:solidFill>
                  <a:schemeClr val="bg1"/>
                </a:solidFill>
              </a:rPr>
              <a:t>RNNs</a:t>
            </a:r>
            <a:r>
              <a:rPr lang="en-US" sz="1400" dirty="0">
                <a:solidFill>
                  <a:schemeClr val="bg1"/>
                </a:solidFill>
              </a:rPr>
              <a:t> (Recurrent Neural Networks ) are a special type of neural network designed for sequence problems. Simplest example of RNN model can be:</a:t>
            </a:r>
          </a:p>
          <a:p>
            <a:r>
              <a:rPr lang="en-US" sz="1400" dirty="0">
                <a:solidFill>
                  <a:schemeClr val="bg1"/>
                </a:solidFill>
              </a:rPr>
              <a:t>Input: Sequence of integers {4,5,6,7,8}.</a:t>
            </a:r>
          </a:p>
          <a:p>
            <a:r>
              <a:rPr lang="en-US" sz="1400" dirty="0">
                <a:solidFill>
                  <a:schemeClr val="bg1"/>
                </a:solidFill>
              </a:rPr>
              <a:t>Output: Next Digit in the sequence {9}.</a:t>
            </a:r>
          </a:p>
          <a:p>
            <a:endParaRPr lang="en-US" sz="1400" dirty="0">
              <a:solidFill>
                <a:schemeClr val="bg1"/>
              </a:solidFill>
            </a:endParaRPr>
          </a:p>
          <a:p>
            <a:r>
              <a:rPr lang="en-US" sz="1400" dirty="0">
                <a:solidFill>
                  <a:schemeClr val="bg1"/>
                </a:solidFill>
              </a:rPr>
              <a:t> A recurrent neural network can be thought of as the addition of loops to the architecture. For example, in a given layer, each neuron may pass its signal sideways in addition to forward to the next layer. The output of the network may feedback as an input to the network with the next input vector. And so on…</a:t>
            </a:r>
          </a:p>
          <a:p>
            <a:endParaRPr lang="en-US" sz="1400" b="1" dirty="0">
              <a:solidFill>
                <a:schemeClr val="bg1"/>
              </a:solidFill>
            </a:endParaRP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24</a:t>
            </a:fld>
            <a:endParaRPr lang="en-US" dirty="0"/>
          </a:p>
        </p:txBody>
      </p:sp>
      <p:pic>
        <p:nvPicPr>
          <p:cNvPr id="7" name="Picture 6">
            <a:extLst>
              <a:ext uri="{FF2B5EF4-FFF2-40B4-BE49-F238E27FC236}">
                <a16:creationId xmlns:a16="http://schemas.microsoft.com/office/drawing/2014/main" id="{C34EC2CA-3592-469E-A3BF-D34714947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947" y="1675921"/>
            <a:ext cx="4974053" cy="2597778"/>
          </a:xfrm>
          <a:prstGeom prst="rect">
            <a:avLst/>
          </a:prstGeom>
        </p:spPr>
      </p:pic>
    </p:spTree>
    <p:extLst>
      <p:ext uri="{BB962C8B-B14F-4D97-AF65-F5344CB8AC3E}">
        <p14:creationId xmlns:p14="http://schemas.microsoft.com/office/powerpoint/2010/main" val="4268289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LSTM</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25</a:t>
            </a:fld>
            <a:endParaRPr lang="en-US" dirty="0"/>
          </a:p>
        </p:txBody>
      </p:sp>
      <p:sp>
        <p:nvSpPr>
          <p:cNvPr id="10" name="TextBox 9">
            <a:extLst>
              <a:ext uri="{FF2B5EF4-FFF2-40B4-BE49-F238E27FC236}">
                <a16:creationId xmlns:a16="http://schemas.microsoft.com/office/drawing/2014/main" id="{817629E8-A13A-4FC6-AB1B-D4E47C45F913}"/>
              </a:ext>
            </a:extLst>
          </p:cNvPr>
          <p:cNvSpPr txBox="1"/>
          <p:nvPr/>
        </p:nvSpPr>
        <p:spPr>
          <a:xfrm>
            <a:off x="327991" y="1545534"/>
            <a:ext cx="8403054" cy="3539430"/>
          </a:xfrm>
          <a:prstGeom prst="rect">
            <a:avLst/>
          </a:prstGeom>
          <a:noFill/>
        </p:spPr>
        <p:txBody>
          <a:bodyPr wrap="square" rtlCol="0">
            <a:spAutoFit/>
          </a:bodyPr>
          <a:lstStyle/>
          <a:p>
            <a:r>
              <a:rPr lang="en-US" sz="1600" dirty="0">
                <a:solidFill>
                  <a:schemeClr val="bg1"/>
                </a:solidFill>
              </a:rPr>
              <a:t>LSTM is a powerful type of RNN that is trained using Back propagation through time and overcomes the vanishing gradient problem. LSTM have proven to be so powerful in the domain in training time series data.</a:t>
            </a:r>
          </a:p>
          <a:p>
            <a:endParaRPr lang="en-US" sz="1600" dirty="0">
              <a:solidFill>
                <a:schemeClr val="bg1"/>
              </a:solidFill>
            </a:endParaRPr>
          </a:p>
          <a:p>
            <a:r>
              <a:rPr lang="en-US" sz="1600" dirty="0">
                <a:solidFill>
                  <a:schemeClr val="bg1"/>
                </a:solidFill>
              </a:rPr>
              <a:t>It can be thought of as a memory </a:t>
            </a:r>
          </a:p>
          <a:p>
            <a:r>
              <a:rPr lang="en-US" sz="1600" dirty="0">
                <a:solidFill>
                  <a:schemeClr val="bg1"/>
                </a:solidFill>
              </a:rPr>
              <a:t>that includes four gates and several</a:t>
            </a:r>
          </a:p>
          <a:p>
            <a:r>
              <a:rPr lang="en-US" sz="1600" dirty="0">
                <a:solidFill>
                  <a:schemeClr val="bg1"/>
                </a:solidFill>
              </a:rPr>
              <a:t>Activation functions (fig).</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r>
              <a:rPr lang="en-US" sz="1600" dirty="0">
                <a:solidFill>
                  <a:schemeClr val="bg1"/>
                </a:solidFill>
              </a:rPr>
              <a:t>Using Python we can build LSTM model with Keras.</a:t>
            </a:r>
          </a:p>
          <a:p>
            <a:r>
              <a:rPr lang="en-US" sz="1600" dirty="0">
                <a:solidFill>
                  <a:schemeClr val="bg1"/>
                </a:solidFill>
              </a:rPr>
              <a:t>What is Keras?</a:t>
            </a:r>
          </a:p>
          <a:p>
            <a:endParaRPr lang="en-US" sz="1600" dirty="0">
              <a:solidFill>
                <a:schemeClr val="bg1"/>
              </a:solidFill>
            </a:endParaRPr>
          </a:p>
          <a:p>
            <a:endParaRPr lang="en-US" sz="1600" b="1" dirty="0">
              <a:solidFill>
                <a:schemeClr val="bg1"/>
              </a:solidFill>
            </a:endParaRPr>
          </a:p>
        </p:txBody>
      </p:sp>
      <p:pic>
        <p:nvPicPr>
          <p:cNvPr id="5" name="Picture 4">
            <a:extLst>
              <a:ext uri="{FF2B5EF4-FFF2-40B4-BE49-F238E27FC236}">
                <a16:creationId xmlns:a16="http://schemas.microsoft.com/office/drawing/2014/main" id="{57A721EA-7FDE-47E2-A0F3-9CDAD9C8720B}"/>
              </a:ext>
            </a:extLst>
          </p:cNvPr>
          <p:cNvPicPr>
            <a:picLocks noChangeAspect="1"/>
          </p:cNvPicPr>
          <p:nvPr/>
        </p:nvPicPr>
        <p:blipFill>
          <a:blip r:embed="rId2"/>
          <a:stretch>
            <a:fillRect/>
          </a:stretch>
        </p:blipFill>
        <p:spPr>
          <a:xfrm>
            <a:off x="3612855" y="2295312"/>
            <a:ext cx="4999517" cy="1722174"/>
          </a:xfrm>
          <a:prstGeom prst="rect">
            <a:avLst/>
          </a:prstGeom>
        </p:spPr>
      </p:pic>
    </p:spTree>
    <p:extLst>
      <p:ext uri="{BB962C8B-B14F-4D97-AF65-F5344CB8AC3E}">
        <p14:creationId xmlns:p14="http://schemas.microsoft.com/office/powerpoint/2010/main" val="337645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Tensorflow</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26</a:t>
            </a:fld>
            <a:endParaRPr lang="en-US" dirty="0"/>
          </a:p>
        </p:txBody>
      </p:sp>
      <p:sp>
        <p:nvSpPr>
          <p:cNvPr id="7" name="TextBox 6">
            <a:extLst>
              <a:ext uri="{FF2B5EF4-FFF2-40B4-BE49-F238E27FC236}">
                <a16:creationId xmlns:a16="http://schemas.microsoft.com/office/drawing/2014/main" id="{9491FC7B-3BB8-456E-87FD-E6D2C19F51E4}"/>
              </a:ext>
            </a:extLst>
          </p:cNvPr>
          <p:cNvSpPr txBox="1"/>
          <p:nvPr/>
        </p:nvSpPr>
        <p:spPr>
          <a:xfrm>
            <a:off x="176537" y="1364755"/>
            <a:ext cx="3342840" cy="2308324"/>
          </a:xfrm>
          <a:prstGeom prst="rect">
            <a:avLst/>
          </a:prstGeom>
          <a:noFill/>
        </p:spPr>
        <p:txBody>
          <a:bodyPr wrap="square" rtlCol="0">
            <a:spAutoFit/>
          </a:bodyPr>
          <a:lstStyle/>
          <a:p>
            <a:r>
              <a:rPr lang="en-US" sz="1600" dirty="0">
                <a:solidFill>
                  <a:schemeClr val="bg1"/>
                </a:solidFill>
              </a:rPr>
              <a:t>Before answering the question “What is Keras?” we need to answer:</a:t>
            </a:r>
          </a:p>
          <a:p>
            <a:pPr marL="285750" indent="-285750">
              <a:buFont typeface="Arial" panose="020B0604020202020204" pitchFamily="34" charset="0"/>
              <a:buChar char="•"/>
            </a:pPr>
            <a:r>
              <a:rPr lang="en-US" sz="1600" dirty="0">
                <a:solidFill>
                  <a:schemeClr val="bg1"/>
                </a:solidFill>
              </a:rPr>
              <a:t>What is Tensorflow?</a:t>
            </a:r>
          </a:p>
          <a:p>
            <a:endParaRPr lang="en-US" sz="1600" dirty="0">
              <a:solidFill>
                <a:schemeClr val="bg1"/>
              </a:solidFill>
            </a:endParaRPr>
          </a:p>
          <a:p>
            <a:r>
              <a:rPr lang="en-US" sz="1600" dirty="0">
                <a:solidFill>
                  <a:schemeClr val="bg1"/>
                </a:solidFill>
              </a:rPr>
              <a:t>It is an open-source python library used for fast numerical computing. It was created and released by Google. It is mainly used to create machine learning and deep learning models.</a:t>
            </a:r>
          </a:p>
        </p:txBody>
      </p:sp>
      <p:pic>
        <p:nvPicPr>
          <p:cNvPr id="8" name="Picture 7">
            <a:extLst>
              <a:ext uri="{FF2B5EF4-FFF2-40B4-BE49-F238E27FC236}">
                <a16:creationId xmlns:a16="http://schemas.microsoft.com/office/drawing/2014/main" id="{EF29BCF1-E670-494A-8181-22FA39545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965" y="1312607"/>
            <a:ext cx="5546035" cy="3333822"/>
          </a:xfrm>
          <a:prstGeom prst="rect">
            <a:avLst/>
          </a:prstGeom>
        </p:spPr>
      </p:pic>
    </p:spTree>
    <p:extLst>
      <p:ext uri="{BB962C8B-B14F-4D97-AF65-F5344CB8AC3E}">
        <p14:creationId xmlns:p14="http://schemas.microsoft.com/office/powerpoint/2010/main" val="61329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Keras</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27</a:t>
            </a:fld>
            <a:endParaRPr lang="en-US" dirty="0"/>
          </a:p>
        </p:txBody>
      </p:sp>
      <p:sp>
        <p:nvSpPr>
          <p:cNvPr id="4" name="TextBox 3">
            <a:extLst>
              <a:ext uri="{FF2B5EF4-FFF2-40B4-BE49-F238E27FC236}">
                <a16:creationId xmlns:a16="http://schemas.microsoft.com/office/drawing/2014/main" id="{2395854F-4904-4FC7-8AAF-4AEB3D781852}"/>
              </a:ext>
            </a:extLst>
          </p:cNvPr>
          <p:cNvSpPr txBox="1"/>
          <p:nvPr/>
        </p:nvSpPr>
        <p:spPr>
          <a:xfrm>
            <a:off x="197802" y="1397666"/>
            <a:ext cx="3342840" cy="338554"/>
          </a:xfrm>
          <a:prstGeom prst="rect">
            <a:avLst/>
          </a:prstGeom>
          <a:noFill/>
        </p:spPr>
        <p:txBody>
          <a:bodyPr wrap="square" rtlCol="0">
            <a:spAutoFit/>
          </a:bodyPr>
          <a:lstStyle/>
          <a:p>
            <a:endParaRPr lang="en-US" sz="1600" dirty="0">
              <a:solidFill>
                <a:schemeClr val="bg1"/>
              </a:solidFill>
            </a:endParaRPr>
          </a:p>
        </p:txBody>
      </p:sp>
      <p:pic>
        <p:nvPicPr>
          <p:cNvPr id="5" name="Picture 4">
            <a:extLst>
              <a:ext uri="{FF2B5EF4-FFF2-40B4-BE49-F238E27FC236}">
                <a16:creationId xmlns:a16="http://schemas.microsoft.com/office/drawing/2014/main" id="{4959018C-E612-4F2F-862D-2C8AB81EF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969" y="1312606"/>
            <a:ext cx="5497032" cy="3248273"/>
          </a:xfrm>
          <a:prstGeom prst="rect">
            <a:avLst/>
          </a:prstGeom>
        </p:spPr>
      </p:pic>
      <p:sp>
        <p:nvSpPr>
          <p:cNvPr id="8" name="TextBox 7">
            <a:extLst>
              <a:ext uri="{FF2B5EF4-FFF2-40B4-BE49-F238E27FC236}">
                <a16:creationId xmlns:a16="http://schemas.microsoft.com/office/drawing/2014/main" id="{E7493AC9-5DE2-4482-A668-EE44FC290AE5}"/>
              </a:ext>
            </a:extLst>
          </p:cNvPr>
          <p:cNvSpPr txBox="1"/>
          <p:nvPr/>
        </p:nvSpPr>
        <p:spPr>
          <a:xfrm>
            <a:off x="89629" y="1364755"/>
            <a:ext cx="3557340" cy="3539430"/>
          </a:xfrm>
          <a:prstGeom prst="rect">
            <a:avLst/>
          </a:prstGeom>
          <a:noFill/>
        </p:spPr>
        <p:txBody>
          <a:bodyPr wrap="square" rtlCol="0">
            <a:spAutoFit/>
          </a:bodyPr>
          <a:lstStyle/>
          <a:p>
            <a:r>
              <a:rPr lang="en-US" sz="1400" dirty="0">
                <a:solidFill>
                  <a:schemeClr val="bg1"/>
                </a:solidFill>
              </a:rPr>
              <a:t>Keras is a powerful and easy-to-use free open source python library created by Google to</a:t>
            </a:r>
          </a:p>
          <a:p>
            <a:r>
              <a:rPr lang="en-US" sz="1400" dirty="0">
                <a:solidFill>
                  <a:schemeClr val="bg1"/>
                </a:solidFill>
              </a:rPr>
              <a:t>make developing and evaluating machine learning and deep learning models as fast and easy as possible. It is a high-level interface and it is built on top of Tensorflow (it uses Tensorflow in the back-end). Just like Tensorflow, Keras can operate on different machines. But GPU is suggested for best performance. Keras allows us to define and train neural network models in just few lines of code. And it is widely used for both research and development purposes.</a:t>
            </a:r>
          </a:p>
          <a:p>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2684559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r>
              <a:rPr lang="en-US" dirty="0"/>
              <a:t>Time Slots Definition</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28</a:t>
            </a:fld>
            <a:endParaRPr lang="en-US" dirty="0"/>
          </a:p>
        </p:txBody>
      </p:sp>
      <p:sp>
        <p:nvSpPr>
          <p:cNvPr id="5" name="TextBox 4">
            <a:extLst>
              <a:ext uri="{FF2B5EF4-FFF2-40B4-BE49-F238E27FC236}">
                <a16:creationId xmlns:a16="http://schemas.microsoft.com/office/drawing/2014/main" id="{99398748-DDB6-4F47-BBF1-6204F0E76504}"/>
              </a:ext>
            </a:extLst>
          </p:cNvPr>
          <p:cNvSpPr txBox="1"/>
          <p:nvPr/>
        </p:nvSpPr>
        <p:spPr>
          <a:xfrm>
            <a:off x="4638009" y="1312606"/>
            <a:ext cx="4229543" cy="3539430"/>
          </a:xfrm>
          <a:prstGeom prst="rect">
            <a:avLst/>
          </a:prstGeom>
          <a:noFill/>
        </p:spPr>
        <p:txBody>
          <a:bodyPr wrap="square" rtlCol="0">
            <a:spAutoFit/>
          </a:bodyPr>
          <a:lstStyle/>
          <a:p>
            <a:r>
              <a:rPr lang="en-US" sz="1400" dirty="0">
                <a:solidFill>
                  <a:schemeClr val="bg1"/>
                </a:solidFill>
              </a:rPr>
              <a:t>To work with time in python:</a:t>
            </a:r>
          </a:p>
          <a:p>
            <a:r>
              <a:rPr lang="en-US" sz="1400" b="0" dirty="0">
                <a:solidFill>
                  <a:srgbClr val="C586C0"/>
                </a:solidFill>
                <a:effectLst/>
                <a:latin typeface="Courier New" panose="02070309020205020404" pitchFamily="49" charset="0"/>
              </a:rPr>
              <a:t>import</a:t>
            </a:r>
            <a:r>
              <a:rPr lang="en-US" sz="1400" b="0" dirty="0">
                <a:solidFill>
                  <a:srgbClr val="D4D4D4"/>
                </a:solidFill>
                <a:effectLst/>
                <a:latin typeface="Courier New" panose="02070309020205020404" pitchFamily="49" charset="0"/>
              </a:rPr>
              <a:t> datetime</a:t>
            </a:r>
          </a:p>
          <a:p>
            <a:endParaRPr lang="en-US" sz="1400" dirty="0">
              <a:solidFill>
                <a:srgbClr val="D4D4D4"/>
              </a:solidFill>
              <a:latin typeface="Courier New" panose="02070309020205020404" pitchFamily="49" charset="0"/>
            </a:endParaRPr>
          </a:p>
          <a:p>
            <a:r>
              <a:rPr lang="en-US" sz="1400" dirty="0">
                <a:solidFill>
                  <a:schemeClr val="bg1"/>
                </a:solidFill>
              </a:rPr>
              <a:t>First we define a variable m which will represent the size of a time slot (for this run we took m=30 minutes). </a:t>
            </a:r>
          </a:p>
          <a:p>
            <a:endParaRPr lang="en-US" sz="1400" dirty="0">
              <a:solidFill>
                <a:schemeClr val="bg1"/>
              </a:solidFill>
            </a:endParaRPr>
          </a:p>
          <a:p>
            <a:r>
              <a:rPr lang="en-US" sz="1400" dirty="0">
                <a:solidFill>
                  <a:schemeClr val="bg1"/>
                </a:solidFill>
              </a:rPr>
              <a:t>And we define t0 to be the first datetime in the dataset: 1/1/2018  00:00:00. </a:t>
            </a:r>
          </a:p>
          <a:p>
            <a:endParaRPr lang="en-US" sz="1400" dirty="0">
              <a:solidFill>
                <a:schemeClr val="bg1"/>
              </a:solidFill>
            </a:endParaRPr>
          </a:p>
          <a:p>
            <a:r>
              <a:rPr lang="en-US" sz="1400" dirty="0">
                <a:solidFill>
                  <a:schemeClr val="bg1"/>
                </a:solidFill>
              </a:rPr>
              <a:t>Now it is straight forward to calculate the </a:t>
            </a:r>
            <a:r>
              <a:rPr lang="en-US" sz="1400" dirty="0" err="1">
                <a:solidFill>
                  <a:schemeClr val="bg1"/>
                </a:solidFill>
              </a:rPr>
              <a:t>number_of_timeSlots</a:t>
            </a:r>
            <a:r>
              <a:rPr lang="en-US" sz="1400" dirty="0">
                <a:solidFill>
                  <a:schemeClr val="bg1"/>
                </a:solidFill>
              </a:rPr>
              <a:t>: days*hours*minutes/m</a:t>
            </a:r>
          </a:p>
          <a:p>
            <a:endParaRPr lang="en-US" sz="1400" b="0" dirty="0">
              <a:solidFill>
                <a:srgbClr val="D4D4D4"/>
              </a:solidFill>
              <a:effectLst/>
              <a:latin typeface="Courier New" panose="02070309020205020404" pitchFamily="49" charset="0"/>
            </a:endParaRPr>
          </a:p>
          <a:p>
            <a:r>
              <a:rPr lang="en-US" sz="1400" dirty="0">
                <a:solidFill>
                  <a:schemeClr val="bg1"/>
                </a:solidFill>
              </a:rPr>
              <a:t>And finally we run a for loop that creates a list t containing datetime values that covers the time slots throughout the whole year.</a:t>
            </a:r>
          </a:p>
          <a:p>
            <a:endParaRPr lang="en-US" sz="1400" dirty="0">
              <a:solidFill>
                <a:schemeClr val="bg1"/>
              </a:solidFill>
            </a:endParaRPr>
          </a:p>
        </p:txBody>
      </p:sp>
      <p:pic>
        <p:nvPicPr>
          <p:cNvPr id="6" name="Picture 5">
            <a:extLst>
              <a:ext uri="{FF2B5EF4-FFF2-40B4-BE49-F238E27FC236}">
                <a16:creationId xmlns:a16="http://schemas.microsoft.com/office/drawing/2014/main" id="{4719C1D2-7A36-4764-926A-37C6F14F7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4582633" cy="4767263"/>
          </a:xfrm>
          <a:prstGeom prst="rect">
            <a:avLst/>
          </a:prstGeom>
        </p:spPr>
      </p:pic>
    </p:spTree>
    <p:extLst>
      <p:ext uri="{BB962C8B-B14F-4D97-AF65-F5344CB8AC3E}">
        <p14:creationId xmlns:p14="http://schemas.microsoft.com/office/powerpoint/2010/main" val="213016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Garbage Data</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29</a:t>
            </a:fld>
            <a:endParaRPr lang="en-US" dirty="0"/>
          </a:p>
        </p:txBody>
      </p:sp>
      <p:pic>
        <p:nvPicPr>
          <p:cNvPr id="6" name="Picture 5">
            <a:extLst>
              <a:ext uri="{FF2B5EF4-FFF2-40B4-BE49-F238E27FC236}">
                <a16:creationId xmlns:a16="http://schemas.microsoft.com/office/drawing/2014/main" id="{426110A4-A4B5-44E0-A814-E56A7A631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255" y="1616640"/>
            <a:ext cx="5515745" cy="1317945"/>
          </a:xfrm>
          <a:prstGeom prst="rect">
            <a:avLst/>
          </a:prstGeom>
        </p:spPr>
      </p:pic>
      <p:sp>
        <p:nvSpPr>
          <p:cNvPr id="8" name="TextBox 7">
            <a:extLst>
              <a:ext uri="{FF2B5EF4-FFF2-40B4-BE49-F238E27FC236}">
                <a16:creationId xmlns:a16="http://schemas.microsoft.com/office/drawing/2014/main" id="{369D4AD5-DF17-4FB8-BB81-D8488BE41BEC}"/>
              </a:ext>
            </a:extLst>
          </p:cNvPr>
          <p:cNvSpPr txBox="1"/>
          <p:nvPr/>
        </p:nvSpPr>
        <p:spPr>
          <a:xfrm>
            <a:off x="311060" y="1611146"/>
            <a:ext cx="3187052" cy="1323439"/>
          </a:xfrm>
          <a:prstGeom prst="rect">
            <a:avLst/>
          </a:prstGeom>
          <a:noFill/>
        </p:spPr>
        <p:txBody>
          <a:bodyPr wrap="square" rtlCol="0">
            <a:spAutoFit/>
          </a:bodyPr>
          <a:lstStyle/>
          <a:p>
            <a:r>
              <a:rPr lang="en-US" sz="1600" dirty="0">
                <a:solidFill>
                  <a:schemeClr val="bg1"/>
                </a:solidFill>
              </a:rPr>
              <a:t>Upon analyzing the data, it turned out that there are some row observations in our dataset (months of 2018) has wrong dates with years different than 2018.</a:t>
            </a:r>
          </a:p>
        </p:txBody>
      </p:sp>
      <p:sp>
        <p:nvSpPr>
          <p:cNvPr id="9" name="TextBox 8">
            <a:extLst>
              <a:ext uri="{FF2B5EF4-FFF2-40B4-BE49-F238E27FC236}">
                <a16:creationId xmlns:a16="http://schemas.microsoft.com/office/drawing/2014/main" id="{330C88FA-A672-4FA2-BC77-74798F9DF4ED}"/>
              </a:ext>
            </a:extLst>
          </p:cNvPr>
          <p:cNvSpPr txBox="1"/>
          <p:nvPr/>
        </p:nvSpPr>
        <p:spPr>
          <a:xfrm>
            <a:off x="311059" y="3124513"/>
            <a:ext cx="8120559" cy="1077218"/>
          </a:xfrm>
          <a:prstGeom prst="rect">
            <a:avLst/>
          </a:prstGeom>
          <a:noFill/>
        </p:spPr>
        <p:txBody>
          <a:bodyPr wrap="square" rtlCol="0">
            <a:spAutoFit/>
          </a:bodyPr>
          <a:lstStyle/>
          <a:p>
            <a:r>
              <a:rPr lang="en-US" sz="1600" dirty="0">
                <a:solidFill>
                  <a:schemeClr val="bg1"/>
                </a:solidFill>
              </a:rPr>
              <a:t>To solve this problem:</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We get raid of these records through the process of data selection, while building X and Y. (We make sure that during this selection, non of the these observations will be chosen).</a:t>
            </a:r>
          </a:p>
        </p:txBody>
      </p:sp>
    </p:spTree>
    <p:extLst>
      <p:ext uri="{BB962C8B-B14F-4D97-AF65-F5344CB8AC3E}">
        <p14:creationId xmlns:p14="http://schemas.microsoft.com/office/powerpoint/2010/main" val="4230472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Problem Description</a:t>
            </a:r>
          </a:p>
        </p:txBody>
      </p:sp>
      <p:sp>
        <p:nvSpPr>
          <p:cNvPr id="6" name="TextBox 5">
            <a:extLst>
              <a:ext uri="{FF2B5EF4-FFF2-40B4-BE49-F238E27FC236}">
                <a16:creationId xmlns:a16="http://schemas.microsoft.com/office/drawing/2014/main" id="{D9C955DD-A4A0-447A-BC07-7CCC97767DCD}"/>
              </a:ext>
            </a:extLst>
          </p:cNvPr>
          <p:cNvSpPr txBox="1"/>
          <p:nvPr/>
        </p:nvSpPr>
        <p:spPr>
          <a:xfrm>
            <a:off x="255181" y="1414274"/>
            <a:ext cx="5678480" cy="3970318"/>
          </a:xfrm>
          <a:prstGeom prst="rect">
            <a:avLst/>
          </a:prstGeom>
          <a:noFill/>
        </p:spPr>
        <p:txBody>
          <a:bodyPr wrap="square" rtlCol="0">
            <a:spAutoFit/>
          </a:bodyPr>
          <a:lstStyle/>
          <a:p>
            <a:pPr marL="285750" indent="-285750" algn="just">
              <a:buFont typeface="Arial" panose="020B0604020202020204" pitchFamily="34" charset="0"/>
              <a:buChar char="•"/>
            </a:pPr>
            <a:r>
              <a:rPr lang="en-US" sz="1600" b="1" i="1" dirty="0">
                <a:solidFill>
                  <a:schemeClr val="bg1"/>
                </a:solidFill>
              </a:rPr>
              <a:t>DARP:</a:t>
            </a:r>
          </a:p>
          <a:p>
            <a:pPr algn="just"/>
            <a:r>
              <a:rPr lang="en-US" sz="1400" dirty="0">
                <a:solidFill>
                  <a:schemeClr val="bg1"/>
                </a:solidFill>
              </a:rPr>
              <a:t>Plan routes for n users, using a set of m vehicles, with the minimum possible cost.</a:t>
            </a:r>
          </a:p>
          <a:p>
            <a:pPr algn="just"/>
            <a:endParaRPr lang="en-US" sz="1400" dirty="0">
              <a:solidFill>
                <a:schemeClr val="bg1"/>
              </a:solidFill>
            </a:endParaRPr>
          </a:p>
          <a:p>
            <a:pPr marL="285750" indent="-285750" algn="just">
              <a:buFont typeface="Arial" panose="020B0604020202020204" pitchFamily="34" charset="0"/>
              <a:buChar char="•"/>
            </a:pPr>
            <a:r>
              <a:rPr lang="en-US" sz="1600" b="1" i="1" dirty="0">
                <a:solidFill>
                  <a:schemeClr val="bg1"/>
                </a:solidFill>
              </a:rPr>
              <a:t>ODT:</a:t>
            </a:r>
          </a:p>
          <a:p>
            <a:pPr algn="just"/>
            <a:r>
              <a:rPr lang="en-US" sz="1400" dirty="0">
                <a:solidFill>
                  <a:schemeClr val="bg1"/>
                </a:solidFill>
              </a:rPr>
              <a:t>Driving passengers from their origin to their destination.</a:t>
            </a:r>
          </a:p>
          <a:p>
            <a:pPr marL="285750" indent="-285750" algn="just">
              <a:buFont typeface="Arial" panose="020B0604020202020204" pitchFamily="34" charset="0"/>
              <a:buChar char="•"/>
            </a:pPr>
            <a:endParaRPr lang="en-US" sz="1600" b="1" i="1" dirty="0">
              <a:solidFill>
                <a:schemeClr val="bg1"/>
              </a:solidFill>
            </a:endParaRPr>
          </a:p>
          <a:p>
            <a:pPr marL="285750" indent="-285750" algn="just">
              <a:buFont typeface="Arial" panose="020B0604020202020204" pitchFamily="34" charset="0"/>
              <a:buChar char="•"/>
            </a:pPr>
            <a:r>
              <a:rPr lang="en-US" sz="1600" b="1" i="1" dirty="0">
                <a:solidFill>
                  <a:schemeClr val="bg1"/>
                </a:solidFill>
              </a:rPr>
              <a:t>Resource Allocation Mechanisms:</a:t>
            </a:r>
          </a:p>
          <a:p>
            <a:pPr algn="just"/>
            <a:r>
              <a:rPr lang="en-US" sz="1400" dirty="0">
                <a:solidFill>
                  <a:schemeClr val="bg1"/>
                </a:solidFill>
              </a:rPr>
              <a:t>Because it is NP-Hard Complexity to solve DARP. Researches instead tends to focus on allocation mechanisms as an ODT solutions to solve the problem. These mechanisms are different algorithms and approaches such as, the </a:t>
            </a:r>
            <a:r>
              <a:rPr lang="en-US" sz="1400" b="1" dirty="0">
                <a:solidFill>
                  <a:schemeClr val="bg1"/>
                </a:solidFill>
              </a:rPr>
              <a:t>greedy approach </a:t>
            </a:r>
            <a:r>
              <a:rPr lang="en-US" sz="1400" dirty="0">
                <a:solidFill>
                  <a:schemeClr val="bg1"/>
                </a:solidFill>
              </a:rPr>
              <a:t>where the vehicles in the systems are modeled as greedy agents in a decentralized multi-agent system. Where each agent aim’s to find his own best route without thinking about the other agents.</a:t>
            </a:r>
          </a:p>
          <a:p>
            <a:pPr algn="just"/>
            <a:endParaRPr lang="en-US" sz="1600" b="1" i="1" dirty="0">
              <a:solidFill>
                <a:schemeClr val="bg1"/>
              </a:solidFill>
            </a:endParaRPr>
          </a:p>
          <a:p>
            <a:pPr algn="just"/>
            <a:endParaRPr lang="en-US" sz="1600" dirty="0">
              <a:solidFill>
                <a:schemeClr val="bg1"/>
              </a:solidFill>
            </a:endParaRPr>
          </a:p>
          <a:p>
            <a:pPr algn="just"/>
            <a:endParaRPr lang="en-US" sz="1600" dirty="0">
              <a:solidFill>
                <a:schemeClr val="bg1"/>
              </a:solidFill>
            </a:endParaRP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3</a:t>
            </a:fld>
            <a:endParaRPr lang="en-US"/>
          </a:p>
        </p:txBody>
      </p:sp>
      <p:pic>
        <p:nvPicPr>
          <p:cNvPr id="9" name="Picture 8">
            <a:extLst>
              <a:ext uri="{FF2B5EF4-FFF2-40B4-BE49-F238E27FC236}">
                <a16:creationId xmlns:a16="http://schemas.microsoft.com/office/drawing/2014/main" id="{2CE67E55-A0D5-41A2-8094-6EAEAAE9E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3661" y="1610976"/>
            <a:ext cx="3057939" cy="2959584"/>
          </a:xfrm>
          <a:prstGeom prst="rect">
            <a:avLst/>
          </a:prstGeom>
        </p:spPr>
      </p:pic>
    </p:spTree>
    <p:extLst>
      <p:ext uri="{BB962C8B-B14F-4D97-AF65-F5344CB8AC3E}">
        <p14:creationId xmlns:p14="http://schemas.microsoft.com/office/powerpoint/2010/main" val="2874621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X &amp; Y Creation</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30</a:t>
            </a:fld>
            <a:endParaRPr lang="en-US" dirty="0"/>
          </a:p>
        </p:txBody>
      </p:sp>
      <p:pic>
        <p:nvPicPr>
          <p:cNvPr id="5" name="Picture 4">
            <a:extLst>
              <a:ext uri="{FF2B5EF4-FFF2-40B4-BE49-F238E27FC236}">
                <a16:creationId xmlns:a16="http://schemas.microsoft.com/office/drawing/2014/main" id="{D5F8E4AA-ABA3-4E7F-AA55-C240C844A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1008"/>
            <a:ext cx="9144000" cy="3536255"/>
          </a:xfrm>
          <a:prstGeom prst="rect">
            <a:avLst/>
          </a:prstGeom>
        </p:spPr>
      </p:pic>
    </p:spTree>
    <p:extLst>
      <p:ext uri="{BB962C8B-B14F-4D97-AF65-F5344CB8AC3E}">
        <p14:creationId xmlns:p14="http://schemas.microsoft.com/office/powerpoint/2010/main" val="1136187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normAutofit/>
          </a:bodyPr>
          <a:lstStyle/>
          <a:p>
            <a:pPr algn="ctr"/>
            <a:r>
              <a:rPr lang="en-US" dirty="0"/>
              <a:t>Environment (Hardware / Colab) Limitations</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31</a:t>
            </a:fld>
            <a:endParaRPr lang="en-US" dirty="0"/>
          </a:p>
        </p:txBody>
      </p:sp>
      <p:sp>
        <p:nvSpPr>
          <p:cNvPr id="8" name="TextBox 7">
            <a:extLst>
              <a:ext uri="{FF2B5EF4-FFF2-40B4-BE49-F238E27FC236}">
                <a16:creationId xmlns:a16="http://schemas.microsoft.com/office/drawing/2014/main" id="{369D4AD5-DF17-4FB8-BB81-D8488BE41BEC}"/>
              </a:ext>
            </a:extLst>
          </p:cNvPr>
          <p:cNvSpPr txBox="1"/>
          <p:nvPr/>
        </p:nvSpPr>
        <p:spPr>
          <a:xfrm>
            <a:off x="229957" y="1409128"/>
            <a:ext cx="8684085" cy="2677656"/>
          </a:xfrm>
          <a:prstGeom prst="rect">
            <a:avLst/>
          </a:prstGeom>
          <a:noFill/>
        </p:spPr>
        <p:txBody>
          <a:bodyPr wrap="square" rtlCol="0">
            <a:spAutoFit/>
          </a:bodyPr>
          <a:lstStyle/>
          <a:p>
            <a:r>
              <a:rPr lang="en-US" sz="1400" dirty="0">
                <a:solidFill>
                  <a:schemeClr val="bg1"/>
                </a:solidFill>
              </a:rPr>
              <a:t>We faced many difficulties due to the idea that we have a huge data, and we need to train a big model using either Colab or low level hardware personal computer (This is a common problem that many ML developers face).</a:t>
            </a:r>
          </a:p>
          <a:p>
            <a:endParaRPr lang="en-US" sz="1400" dirty="0">
              <a:solidFill>
                <a:schemeClr val="bg1"/>
              </a:solidFill>
            </a:endParaRPr>
          </a:p>
          <a:p>
            <a:r>
              <a:rPr lang="en-US" sz="1400" dirty="0">
                <a:solidFill>
                  <a:schemeClr val="bg1"/>
                </a:solidFill>
              </a:rPr>
              <a:t>We decided to use Colab but there were still many limitations and difficulties to deal with during working with Colab because:</a:t>
            </a:r>
          </a:p>
          <a:p>
            <a:endParaRPr lang="en-US" sz="1400" dirty="0">
              <a:solidFill>
                <a:schemeClr val="bg1"/>
              </a:solidFill>
            </a:endParaRPr>
          </a:p>
          <a:p>
            <a:r>
              <a:rPr lang="en-US" sz="1400" dirty="0">
                <a:solidFill>
                  <a:schemeClr val="bg1"/>
                </a:solidFill>
              </a:rPr>
              <a:t>Google Colab notebooks have an idle timeout of 90 minutes and absolute timeout of 12 hours. This means, if user does not interact with his Google Colab notebook for more than 90 minutes, its instance is automatically terminated. Also, maximum lifetime of a Colab instance is 12 hours.</a:t>
            </a:r>
          </a:p>
          <a:p>
            <a:r>
              <a:rPr lang="en-US" sz="1400" dirty="0">
                <a:solidFill>
                  <a:schemeClr val="bg1"/>
                </a:solidFill>
              </a:rPr>
              <a:t>And in order to proceed with all the stages (Data preparation , Model Design/Training/Testing) with a big dataset, it takes much more time (such models can take up to 24 or 48 hours), then it was not possible with the current tools to make one big run and get a final result directly. So I had to find other ways! </a:t>
            </a:r>
          </a:p>
        </p:txBody>
      </p:sp>
    </p:spTree>
    <p:extLst>
      <p:ext uri="{BB962C8B-B14F-4D97-AF65-F5344CB8AC3E}">
        <p14:creationId xmlns:p14="http://schemas.microsoft.com/office/powerpoint/2010/main" val="2390115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normAutofit/>
          </a:bodyPr>
          <a:lstStyle/>
          <a:p>
            <a:pPr algn="ctr"/>
            <a:r>
              <a:rPr lang="en-US" dirty="0"/>
              <a:t>How to avoid these limitations?!</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32</a:t>
            </a:fld>
            <a:endParaRPr lang="en-US" dirty="0"/>
          </a:p>
        </p:txBody>
      </p:sp>
      <p:sp>
        <p:nvSpPr>
          <p:cNvPr id="8" name="TextBox 7">
            <a:extLst>
              <a:ext uri="{FF2B5EF4-FFF2-40B4-BE49-F238E27FC236}">
                <a16:creationId xmlns:a16="http://schemas.microsoft.com/office/drawing/2014/main" id="{369D4AD5-DF17-4FB8-BB81-D8488BE41BEC}"/>
              </a:ext>
            </a:extLst>
          </p:cNvPr>
          <p:cNvSpPr txBox="1"/>
          <p:nvPr/>
        </p:nvSpPr>
        <p:spPr>
          <a:xfrm>
            <a:off x="229957" y="1409128"/>
            <a:ext cx="8684085" cy="3323987"/>
          </a:xfrm>
          <a:prstGeom prst="rect">
            <a:avLst/>
          </a:prstGeom>
          <a:noFill/>
        </p:spPr>
        <p:txBody>
          <a:bodyPr wrap="square" rtlCol="0">
            <a:spAutoFit/>
          </a:bodyPr>
          <a:lstStyle/>
          <a:p>
            <a:r>
              <a:rPr lang="en-US" sz="1400" dirty="0">
                <a:solidFill>
                  <a:schemeClr val="bg1"/>
                </a:solidFill>
              </a:rPr>
              <a:t>The main ideas I used to avoid these limitations as much as possible and come up with a final results are through:</a:t>
            </a:r>
          </a:p>
          <a:p>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Starting with smaller data samples and smaller number of time slots (time slots of bigger size), to see how much data can Colab process and handle before disconnecting. And the purpose here is to try to gradually benefit from the maximum possible resources at the end of the experiment.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Saving data (dataset samples, dataframes, arrays, X and Y, …) into files in Google Drive, at several check points. So that if Colab disconnected, I can load the data again (with less time) instead of processing the data again.</a:t>
            </a:r>
          </a:p>
          <a:p>
            <a:pPr marL="285750" indent="-285750">
              <a:buFont typeface="Arial" panose="020B0604020202020204" pitchFamily="34" charset="0"/>
              <a:buChar char="•"/>
            </a:pPr>
            <a:endParaRPr lang="en-US" sz="1400" dirty="0">
              <a:solidFill>
                <a:schemeClr val="bg1"/>
              </a:solidFill>
            </a:endParaRPr>
          </a:p>
          <a:p>
            <a:r>
              <a:rPr lang="en-US" sz="1400" dirty="0">
                <a:solidFill>
                  <a:schemeClr val="bg1"/>
                </a:solidFill>
              </a:rPr>
              <a:t>It took some time to manage these methods. It also took more code and energy. But the good news is: I am able to work with more flexibility now, and I was able to avoid there limitations somehow.</a:t>
            </a:r>
          </a:p>
          <a:p>
            <a:r>
              <a:rPr lang="en-US" sz="1400" dirty="0">
                <a:solidFill>
                  <a:schemeClr val="bg1"/>
                </a:solidFill>
              </a:rPr>
              <a:t>But for this we will need to performs many runs in order to keep going step by step until we reach Colab maximum available resources. And this could be something good because we will have several samples and several runs that we can analyse and study, before reaching the best possible result.</a:t>
            </a:r>
          </a:p>
          <a:p>
            <a:endParaRPr lang="en-US" sz="1400" dirty="0">
              <a:solidFill>
                <a:schemeClr val="bg1"/>
              </a:solidFill>
            </a:endParaRPr>
          </a:p>
        </p:txBody>
      </p:sp>
    </p:spTree>
    <p:extLst>
      <p:ext uri="{BB962C8B-B14F-4D97-AF65-F5344CB8AC3E}">
        <p14:creationId xmlns:p14="http://schemas.microsoft.com/office/powerpoint/2010/main" val="1966220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Different Data Samples</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33</a:t>
            </a:fld>
            <a:endParaRPr lang="en-US" dirty="0"/>
          </a:p>
        </p:txBody>
      </p:sp>
      <p:sp>
        <p:nvSpPr>
          <p:cNvPr id="8" name="TextBox 7">
            <a:extLst>
              <a:ext uri="{FF2B5EF4-FFF2-40B4-BE49-F238E27FC236}">
                <a16:creationId xmlns:a16="http://schemas.microsoft.com/office/drawing/2014/main" id="{369D4AD5-DF17-4FB8-BB81-D8488BE41BEC}"/>
              </a:ext>
            </a:extLst>
          </p:cNvPr>
          <p:cNvSpPr txBox="1"/>
          <p:nvPr/>
        </p:nvSpPr>
        <p:spPr>
          <a:xfrm>
            <a:off x="229957" y="1398495"/>
            <a:ext cx="8684085" cy="1815882"/>
          </a:xfrm>
          <a:prstGeom prst="rect">
            <a:avLst/>
          </a:prstGeom>
          <a:noFill/>
        </p:spPr>
        <p:txBody>
          <a:bodyPr wrap="square" rtlCol="0">
            <a:spAutoFit/>
          </a:bodyPr>
          <a:lstStyle/>
          <a:p>
            <a:r>
              <a:rPr lang="es-ES" sz="1600" dirty="0">
                <a:solidFill>
                  <a:schemeClr val="bg1"/>
                </a:solidFill>
              </a:rPr>
              <a:t>sample1:	.01Y		.1G		1028042+880730=	1908772</a:t>
            </a:r>
          </a:p>
          <a:p>
            <a:r>
              <a:rPr lang="es-ES" sz="1600" dirty="0">
                <a:solidFill>
                  <a:schemeClr val="bg1"/>
                </a:solidFill>
              </a:rPr>
              <a:t>sample2:	.001Y		.01G		102804+88073=	190877</a:t>
            </a:r>
          </a:p>
          <a:p>
            <a:r>
              <a:rPr lang="es-ES" sz="1600" dirty="0">
                <a:solidFill>
                  <a:schemeClr val="bg1"/>
                </a:solidFill>
              </a:rPr>
              <a:t>sample3:	.000Y		.001G		10280+8807=	19087</a:t>
            </a:r>
          </a:p>
          <a:p>
            <a:r>
              <a:rPr lang="es-ES" sz="1600" dirty="0">
                <a:solidFill>
                  <a:schemeClr val="bg1"/>
                </a:solidFill>
              </a:rPr>
              <a:t>sample4:	.00001Y		.0001G		1026+882=	1908</a:t>
            </a:r>
          </a:p>
          <a:p>
            <a:r>
              <a:rPr lang="es-ES" sz="1600" dirty="0">
                <a:solidFill>
                  <a:schemeClr val="bg1"/>
                </a:solidFill>
              </a:rPr>
              <a:t>sample5:	.000001Y		.00001G		102+89=		191</a:t>
            </a:r>
          </a:p>
          <a:p>
            <a:endParaRPr lang="es-ES" sz="1600" dirty="0">
              <a:solidFill>
                <a:schemeClr val="bg1"/>
              </a:solidFill>
            </a:endParaRPr>
          </a:p>
          <a:p>
            <a:endParaRPr lang="en-US" sz="1600" dirty="0">
              <a:solidFill>
                <a:schemeClr val="bg1"/>
              </a:solidFill>
            </a:endParaRPr>
          </a:p>
        </p:txBody>
      </p:sp>
      <p:pic>
        <p:nvPicPr>
          <p:cNvPr id="5" name="Picture 4">
            <a:extLst>
              <a:ext uri="{FF2B5EF4-FFF2-40B4-BE49-F238E27FC236}">
                <a16:creationId xmlns:a16="http://schemas.microsoft.com/office/drawing/2014/main" id="{4748B444-993C-40CD-B206-50DF736ED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9647"/>
            <a:ext cx="9144000" cy="1747616"/>
          </a:xfrm>
          <a:prstGeom prst="rect">
            <a:avLst/>
          </a:prstGeom>
        </p:spPr>
      </p:pic>
    </p:spTree>
    <p:extLst>
      <p:ext uri="{BB962C8B-B14F-4D97-AF65-F5344CB8AC3E}">
        <p14:creationId xmlns:p14="http://schemas.microsoft.com/office/powerpoint/2010/main" val="1602206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Different Time Slots</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34</a:t>
            </a:fld>
            <a:endParaRPr lang="en-US" dirty="0"/>
          </a:p>
        </p:txBody>
      </p:sp>
      <p:sp>
        <p:nvSpPr>
          <p:cNvPr id="8" name="TextBox 7">
            <a:extLst>
              <a:ext uri="{FF2B5EF4-FFF2-40B4-BE49-F238E27FC236}">
                <a16:creationId xmlns:a16="http://schemas.microsoft.com/office/drawing/2014/main" id="{369D4AD5-DF17-4FB8-BB81-D8488BE41BEC}"/>
              </a:ext>
            </a:extLst>
          </p:cNvPr>
          <p:cNvSpPr txBox="1"/>
          <p:nvPr/>
        </p:nvSpPr>
        <p:spPr>
          <a:xfrm>
            <a:off x="229957" y="1409127"/>
            <a:ext cx="8684085" cy="3046988"/>
          </a:xfrm>
          <a:prstGeom prst="rect">
            <a:avLst/>
          </a:prstGeom>
          <a:noFill/>
        </p:spPr>
        <p:txBody>
          <a:bodyPr wrap="square" rtlCol="0">
            <a:spAutoFit/>
          </a:bodyPr>
          <a:lstStyle/>
          <a:p>
            <a:r>
              <a:rPr lang="en-US" sz="1600" dirty="0">
                <a:solidFill>
                  <a:schemeClr val="bg1"/>
                </a:solidFill>
              </a:rPr>
              <a:t>The creation of time slots is not a problem, so we can take any possible size of time slots that we would like to take, but for our goal I am focusing on these 3 for now:</a:t>
            </a:r>
          </a:p>
          <a:p>
            <a:endParaRPr lang="en-US" sz="1600" dirty="0">
              <a:solidFill>
                <a:schemeClr val="bg1"/>
              </a:solidFill>
            </a:endParaRPr>
          </a:p>
          <a:p>
            <a:r>
              <a:rPr lang="en-US" sz="1600" dirty="0">
                <a:solidFill>
                  <a:schemeClr val="bg1"/>
                </a:solidFill>
              </a:rPr>
              <a:t>30 minutes:	17521   time slot</a:t>
            </a:r>
          </a:p>
          <a:p>
            <a:r>
              <a:rPr lang="en-US" sz="1600" dirty="0">
                <a:solidFill>
                  <a:schemeClr val="bg1"/>
                </a:solidFill>
              </a:rPr>
              <a:t>10 minutes:	52561   time slot</a:t>
            </a:r>
          </a:p>
          <a:p>
            <a:r>
              <a:rPr lang="en-US" sz="1600" dirty="0">
                <a:solidFill>
                  <a:schemeClr val="bg1"/>
                </a:solidFill>
              </a:rPr>
              <a:t>5 minutes	:	105121 time slot</a:t>
            </a:r>
          </a:p>
          <a:p>
            <a:endParaRPr lang="en-US" sz="1600" dirty="0">
              <a:solidFill>
                <a:schemeClr val="bg1"/>
              </a:solidFill>
            </a:endParaRPr>
          </a:p>
          <a:p>
            <a:r>
              <a:rPr lang="en-US" sz="1600" dirty="0">
                <a:solidFill>
                  <a:schemeClr val="bg1"/>
                </a:solidFill>
              </a:rPr>
              <a:t>Time Complexity of X and Y creation:</a:t>
            </a:r>
          </a:p>
          <a:p>
            <a:endParaRPr lang="en-US" sz="1600" dirty="0">
              <a:solidFill>
                <a:schemeClr val="bg1"/>
              </a:solidFill>
            </a:endParaRPr>
          </a:p>
          <a:p>
            <a:r>
              <a:rPr lang="en-US" sz="1600" dirty="0" err="1">
                <a:solidFill>
                  <a:schemeClr val="bg1"/>
                </a:solidFill>
              </a:rPr>
              <a:t>number_of_timeSlots</a:t>
            </a:r>
            <a:r>
              <a:rPr lang="en-US" sz="1600" dirty="0">
                <a:solidFill>
                  <a:schemeClr val="bg1"/>
                </a:solidFill>
              </a:rPr>
              <a:t> * </a:t>
            </a:r>
            <a:r>
              <a:rPr lang="en-US" sz="1600" dirty="0" err="1">
                <a:solidFill>
                  <a:schemeClr val="bg1"/>
                </a:solidFill>
              </a:rPr>
              <a:t>number_of_zones</a:t>
            </a:r>
            <a:r>
              <a:rPr lang="en-US" sz="1600" dirty="0">
                <a:solidFill>
                  <a:schemeClr val="bg1"/>
                </a:solidFill>
              </a:rPr>
              <a:t> + "The Pandas queries time complexity which depends on the Data Sample Size"</a:t>
            </a:r>
          </a:p>
          <a:p>
            <a:endParaRPr lang="en-US" sz="1600" dirty="0">
              <a:solidFill>
                <a:schemeClr val="bg1"/>
              </a:solidFill>
            </a:endParaRPr>
          </a:p>
        </p:txBody>
      </p:sp>
    </p:spTree>
    <p:extLst>
      <p:ext uri="{BB962C8B-B14F-4D97-AF65-F5344CB8AC3E}">
        <p14:creationId xmlns:p14="http://schemas.microsoft.com/office/powerpoint/2010/main" val="2623105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Model training</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35</a:t>
            </a:fld>
            <a:endParaRPr lang="en-US" dirty="0"/>
          </a:p>
        </p:txBody>
      </p:sp>
      <p:sp>
        <p:nvSpPr>
          <p:cNvPr id="8" name="TextBox 7">
            <a:extLst>
              <a:ext uri="{FF2B5EF4-FFF2-40B4-BE49-F238E27FC236}">
                <a16:creationId xmlns:a16="http://schemas.microsoft.com/office/drawing/2014/main" id="{369D4AD5-DF17-4FB8-BB81-D8488BE41BEC}"/>
              </a:ext>
            </a:extLst>
          </p:cNvPr>
          <p:cNvSpPr txBox="1"/>
          <p:nvPr/>
        </p:nvSpPr>
        <p:spPr>
          <a:xfrm>
            <a:off x="279161" y="1472923"/>
            <a:ext cx="8684085" cy="3108543"/>
          </a:xfrm>
          <a:prstGeom prst="rect">
            <a:avLst/>
          </a:prstGeom>
          <a:noFill/>
        </p:spPr>
        <p:txBody>
          <a:bodyPr wrap="square" rtlCol="0">
            <a:spAutoFit/>
          </a:bodyPr>
          <a:lstStyle/>
          <a:p>
            <a:r>
              <a:rPr lang="en-US" sz="1400" dirty="0">
                <a:solidFill>
                  <a:schemeClr val="bg1"/>
                </a:solidFill>
              </a:rPr>
              <a:t>In order to train our designed model on X and Y, we are going to split our dataset into "Train</a:t>
            </a:r>
          </a:p>
          <a:p>
            <a:r>
              <a:rPr lang="en-US" sz="1400" dirty="0">
                <a:solidFill>
                  <a:schemeClr val="bg1"/>
                </a:solidFill>
              </a:rPr>
              <a:t>Dataset" and "Test Dataset". Then we will use Keras which allows us to compile and  train the model using K-Fold cross validation technique.</a:t>
            </a:r>
          </a:p>
          <a:p>
            <a:endParaRPr lang="en-US" sz="1400" dirty="0">
              <a:solidFill>
                <a:schemeClr val="bg1"/>
              </a:solidFill>
            </a:endParaRPr>
          </a:p>
          <a:p>
            <a:r>
              <a:rPr lang="en-US" sz="1400" dirty="0">
                <a:solidFill>
                  <a:schemeClr val="bg1"/>
                </a:solidFill>
              </a:rPr>
              <a:t>Then we have to run the training of our model using fine tuning. In this method, some attributes that can be changed and tested during the model design building to get a better result are being changed accordingly, including:</a:t>
            </a:r>
          </a:p>
          <a:p>
            <a:pPr marL="285750" indent="-285750">
              <a:buFont typeface="Arial" panose="020B0604020202020204" pitchFamily="34" charset="0"/>
              <a:buChar char="•"/>
            </a:pPr>
            <a:r>
              <a:rPr lang="en-US" sz="1400" dirty="0">
                <a:solidFill>
                  <a:schemeClr val="bg1"/>
                </a:solidFill>
              </a:rPr>
              <a:t>dataset size</a:t>
            </a:r>
          </a:p>
          <a:p>
            <a:pPr marL="285750" indent="-285750">
              <a:buFont typeface="Arial" panose="020B0604020202020204" pitchFamily="34" charset="0"/>
              <a:buChar char="•"/>
            </a:pPr>
            <a:r>
              <a:rPr lang="en-US" sz="1400" dirty="0" err="1">
                <a:solidFill>
                  <a:schemeClr val="bg1"/>
                </a:solidFill>
              </a:rPr>
              <a:t>train_test_split</a:t>
            </a:r>
            <a:r>
              <a:rPr lang="en-US" sz="1400" dirty="0">
                <a:solidFill>
                  <a:schemeClr val="bg1"/>
                </a:solidFill>
              </a:rPr>
              <a:t> ratios</a:t>
            </a:r>
          </a:p>
          <a:p>
            <a:pPr marL="285750" indent="-285750">
              <a:buFont typeface="Arial" panose="020B0604020202020204" pitchFamily="34" charset="0"/>
              <a:buChar char="•"/>
            </a:pPr>
            <a:r>
              <a:rPr lang="en-US" sz="1400" dirty="0">
                <a:solidFill>
                  <a:schemeClr val="bg1"/>
                </a:solidFill>
              </a:rPr>
              <a:t>activation functions (</a:t>
            </a:r>
            <a:r>
              <a:rPr lang="en-US" sz="1400" dirty="0" err="1">
                <a:solidFill>
                  <a:schemeClr val="bg1"/>
                </a:solidFill>
              </a:rPr>
              <a:t>relu</a:t>
            </a:r>
            <a:r>
              <a:rPr lang="en-US" sz="1400" dirty="0">
                <a:solidFill>
                  <a:schemeClr val="bg1"/>
                </a:solidFill>
              </a:rPr>
              <a:t>, </a:t>
            </a:r>
            <a:r>
              <a:rPr lang="en-US" sz="1400" dirty="0" err="1">
                <a:solidFill>
                  <a:schemeClr val="bg1"/>
                </a:solidFill>
              </a:rPr>
              <a:t>softmax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seq_len (day, week../)</a:t>
            </a:r>
          </a:p>
          <a:p>
            <a:pPr marL="285750" indent="-285750">
              <a:buFont typeface="Arial" panose="020B0604020202020204" pitchFamily="34" charset="0"/>
              <a:buChar char="•"/>
            </a:pPr>
            <a:r>
              <a:rPr lang="en-US" sz="1400" dirty="0">
                <a:solidFill>
                  <a:schemeClr val="bg1"/>
                </a:solidFill>
              </a:rPr>
              <a:t>optimizer (</a:t>
            </a:r>
            <a:r>
              <a:rPr lang="en-US" sz="1400" dirty="0" err="1">
                <a:solidFill>
                  <a:schemeClr val="bg1"/>
                </a:solidFill>
              </a:rPr>
              <a:t>adam</a:t>
            </a:r>
            <a:r>
              <a:rPr lang="en-US" sz="1400" dirty="0">
                <a:solidFill>
                  <a:schemeClr val="bg1"/>
                </a:solidFill>
              </a:rPr>
              <a:t>, SGD,...)</a:t>
            </a:r>
          </a:p>
          <a:p>
            <a:pPr marL="285750" indent="-285750">
              <a:buFont typeface="Arial" panose="020B0604020202020204" pitchFamily="34" charset="0"/>
              <a:buChar char="•"/>
            </a:pPr>
            <a:r>
              <a:rPr lang="en-US" sz="1400" dirty="0">
                <a:solidFill>
                  <a:schemeClr val="bg1"/>
                </a:solidFill>
              </a:rPr>
              <a:t>Learning rate: Lr</a:t>
            </a:r>
          </a:p>
          <a:p>
            <a:pPr marL="285750" indent="-285750">
              <a:buFont typeface="Arial" panose="020B0604020202020204" pitchFamily="34" charset="0"/>
              <a:buChar char="•"/>
            </a:pPr>
            <a:r>
              <a:rPr lang="en-US" sz="1400" dirty="0" err="1">
                <a:solidFill>
                  <a:schemeClr val="bg1"/>
                </a:solidFill>
              </a:rPr>
              <a:t>batch_size</a:t>
            </a: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number of </a:t>
            </a:r>
            <a:r>
              <a:rPr lang="en-US" sz="1400" dirty="0" err="1">
                <a:solidFill>
                  <a:schemeClr val="bg1"/>
                </a:solidFill>
              </a:rPr>
              <a:t>epoches</a:t>
            </a:r>
            <a:endParaRPr lang="en-US" sz="1400" dirty="0">
              <a:solidFill>
                <a:schemeClr val="bg1"/>
              </a:solidFill>
            </a:endParaRPr>
          </a:p>
        </p:txBody>
      </p:sp>
    </p:spTree>
    <p:extLst>
      <p:ext uri="{BB962C8B-B14F-4D97-AF65-F5344CB8AC3E}">
        <p14:creationId xmlns:p14="http://schemas.microsoft.com/office/powerpoint/2010/main" val="1713115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Run1</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36</a:t>
            </a:fld>
            <a:endParaRPr lang="en-US" dirty="0"/>
          </a:p>
        </p:txBody>
      </p:sp>
      <p:sp>
        <p:nvSpPr>
          <p:cNvPr id="8" name="TextBox 7">
            <a:extLst>
              <a:ext uri="{FF2B5EF4-FFF2-40B4-BE49-F238E27FC236}">
                <a16:creationId xmlns:a16="http://schemas.microsoft.com/office/drawing/2014/main" id="{369D4AD5-DF17-4FB8-BB81-D8488BE41BEC}"/>
              </a:ext>
            </a:extLst>
          </p:cNvPr>
          <p:cNvSpPr txBox="1"/>
          <p:nvPr/>
        </p:nvSpPr>
        <p:spPr>
          <a:xfrm>
            <a:off x="279162" y="1472923"/>
            <a:ext cx="3304010" cy="338554"/>
          </a:xfrm>
          <a:prstGeom prst="rect">
            <a:avLst/>
          </a:prstGeom>
          <a:noFill/>
        </p:spPr>
        <p:txBody>
          <a:bodyPr wrap="square" rtlCol="0">
            <a:spAutoFit/>
          </a:bodyPr>
          <a:lstStyle/>
          <a:p>
            <a:r>
              <a:rPr lang="en-US" sz="1600" dirty="0">
                <a:solidFill>
                  <a:schemeClr val="bg1"/>
                </a:solidFill>
              </a:rPr>
              <a:t>f</a:t>
            </a:r>
          </a:p>
        </p:txBody>
      </p:sp>
      <p:pic>
        <p:nvPicPr>
          <p:cNvPr id="6" name="Picture 5">
            <a:extLst>
              <a:ext uri="{FF2B5EF4-FFF2-40B4-BE49-F238E27FC236}">
                <a16:creationId xmlns:a16="http://schemas.microsoft.com/office/drawing/2014/main" id="{94670FA6-55D1-41AD-BE5B-B8FDF81CF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1737"/>
            <a:ext cx="9144000" cy="3516396"/>
          </a:xfrm>
          <a:prstGeom prst="rect">
            <a:avLst/>
          </a:prstGeom>
        </p:spPr>
      </p:pic>
    </p:spTree>
    <p:extLst>
      <p:ext uri="{BB962C8B-B14F-4D97-AF65-F5344CB8AC3E}">
        <p14:creationId xmlns:p14="http://schemas.microsoft.com/office/powerpoint/2010/main" val="948800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Run2</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37</a:t>
            </a:fld>
            <a:endParaRPr lang="en-US" dirty="0"/>
          </a:p>
        </p:txBody>
      </p:sp>
      <p:sp>
        <p:nvSpPr>
          <p:cNvPr id="8" name="TextBox 7">
            <a:extLst>
              <a:ext uri="{FF2B5EF4-FFF2-40B4-BE49-F238E27FC236}">
                <a16:creationId xmlns:a16="http://schemas.microsoft.com/office/drawing/2014/main" id="{369D4AD5-DF17-4FB8-BB81-D8488BE41BEC}"/>
              </a:ext>
            </a:extLst>
          </p:cNvPr>
          <p:cNvSpPr txBox="1"/>
          <p:nvPr/>
        </p:nvSpPr>
        <p:spPr>
          <a:xfrm>
            <a:off x="279162" y="1472923"/>
            <a:ext cx="3304010" cy="338554"/>
          </a:xfrm>
          <a:prstGeom prst="rect">
            <a:avLst/>
          </a:prstGeom>
          <a:noFill/>
        </p:spPr>
        <p:txBody>
          <a:bodyPr wrap="square" rtlCol="0">
            <a:spAutoFit/>
          </a:bodyPr>
          <a:lstStyle/>
          <a:p>
            <a:r>
              <a:rPr lang="en-US" sz="1600" dirty="0">
                <a:solidFill>
                  <a:schemeClr val="bg1"/>
                </a:solidFill>
              </a:rPr>
              <a:t>f</a:t>
            </a:r>
          </a:p>
        </p:txBody>
      </p:sp>
      <p:pic>
        <p:nvPicPr>
          <p:cNvPr id="5" name="Picture 4">
            <a:extLst>
              <a:ext uri="{FF2B5EF4-FFF2-40B4-BE49-F238E27FC236}">
                <a16:creationId xmlns:a16="http://schemas.microsoft.com/office/drawing/2014/main" id="{A56A16F2-7464-4282-872C-1D2CD987D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2606"/>
            <a:ext cx="9144000" cy="3453172"/>
          </a:xfrm>
          <a:prstGeom prst="rect">
            <a:avLst/>
          </a:prstGeom>
        </p:spPr>
      </p:pic>
    </p:spTree>
    <p:extLst>
      <p:ext uri="{BB962C8B-B14F-4D97-AF65-F5344CB8AC3E}">
        <p14:creationId xmlns:p14="http://schemas.microsoft.com/office/powerpoint/2010/main" val="132784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Final Run</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38</a:t>
            </a:fld>
            <a:endParaRPr lang="en-US" dirty="0"/>
          </a:p>
        </p:txBody>
      </p:sp>
      <p:pic>
        <p:nvPicPr>
          <p:cNvPr id="6" name="Picture 5">
            <a:extLst>
              <a:ext uri="{FF2B5EF4-FFF2-40B4-BE49-F238E27FC236}">
                <a16:creationId xmlns:a16="http://schemas.microsoft.com/office/drawing/2014/main" id="{524A8BD3-3328-4FD7-B2FE-E6895FBD1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4191"/>
            <a:ext cx="9144000" cy="3119707"/>
          </a:xfrm>
          <a:prstGeom prst="rect">
            <a:avLst/>
          </a:prstGeom>
        </p:spPr>
      </p:pic>
    </p:spTree>
    <p:extLst>
      <p:ext uri="{BB962C8B-B14F-4D97-AF65-F5344CB8AC3E}">
        <p14:creationId xmlns:p14="http://schemas.microsoft.com/office/powerpoint/2010/main" val="1572150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Gitlab</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39</a:t>
            </a:fld>
            <a:endParaRPr lang="en-US" dirty="0"/>
          </a:p>
        </p:txBody>
      </p:sp>
      <p:pic>
        <p:nvPicPr>
          <p:cNvPr id="5" name="Picture 4">
            <a:extLst>
              <a:ext uri="{FF2B5EF4-FFF2-40B4-BE49-F238E27FC236}">
                <a16:creationId xmlns:a16="http://schemas.microsoft.com/office/drawing/2014/main" id="{76E2901C-9BB7-435E-B2D4-81247CBBE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2606"/>
            <a:ext cx="9144000" cy="3454657"/>
          </a:xfrm>
          <a:prstGeom prst="rect">
            <a:avLst/>
          </a:prstGeom>
        </p:spPr>
      </p:pic>
    </p:spTree>
    <p:extLst>
      <p:ext uri="{BB962C8B-B14F-4D97-AF65-F5344CB8AC3E}">
        <p14:creationId xmlns:p14="http://schemas.microsoft.com/office/powerpoint/2010/main" val="3242043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Internship Objective and Hypothesis</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4</a:t>
            </a:fld>
            <a:endParaRPr lang="en-US"/>
          </a:p>
        </p:txBody>
      </p:sp>
      <p:sp>
        <p:nvSpPr>
          <p:cNvPr id="5" name="TextBox 4">
            <a:extLst>
              <a:ext uri="{FF2B5EF4-FFF2-40B4-BE49-F238E27FC236}">
                <a16:creationId xmlns:a16="http://schemas.microsoft.com/office/drawing/2014/main" id="{47AB6BBE-BA2F-46EA-AA80-A0AA39B1B679}"/>
              </a:ext>
            </a:extLst>
          </p:cNvPr>
          <p:cNvSpPr txBox="1"/>
          <p:nvPr/>
        </p:nvSpPr>
        <p:spPr>
          <a:xfrm>
            <a:off x="288234" y="1424107"/>
            <a:ext cx="8567532" cy="3539430"/>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solidFill>
                  <a:schemeClr val="bg1"/>
                </a:solidFill>
              </a:rPr>
              <a:t>Objective:</a:t>
            </a:r>
            <a:endParaRPr lang="en-US" sz="1400" dirty="0">
              <a:solidFill>
                <a:schemeClr val="bg1"/>
              </a:solidFill>
            </a:endParaRPr>
          </a:p>
          <a:p>
            <a:pPr algn="just"/>
            <a:r>
              <a:rPr lang="en-US" sz="1600" dirty="0">
                <a:solidFill>
                  <a:schemeClr val="bg1"/>
                </a:solidFill>
              </a:rPr>
              <a:t>We aim to minimize the cost of taxi trips through building and integrating a machine learning model into the agent's reasoning behavior. Then compare the agent’s decision and its effect on our decentralized multi-agent system, before and after the insertion of the model, using different allocation mechanisms, including Auctions and Greedy Approaches.</a:t>
            </a:r>
          </a:p>
          <a:p>
            <a:pPr algn="just"/>
            <a:endParaRPr lang="en-US" sz="1600" dirty="0">
              <a:solidFill>
                <a:schemeClr val="bg1"/>
              </a:solidFill>
            </a:endParaRPr>
          </a:p>
          <a:p>
            <a:pPr marL="285750" indent="-285750" algn="just">
              <a:buFont typeface="Arial" panose="020B0604020202020204" pitchFamily="34" charset="0"/>
              <a:buChar char="•"/>
            </a:pPr>
            <a:r>
              <a:rPr lang="en-US" sz="1600" b="1" dirty="0">
                <a:solidFill>
                  <a:schemeClr val="bg1"/>
                </a:solidFill>
              </a:rPr>
              <a:t>Hypothesis:</a:t>
            </a:r>
          </a:p>
          <a:p>
            <a:pPr algn="just"/>
            <a:r>
              <a:rPr lang="en-US" sz="1600" dirty="0">
                <a:solidFill>
                  <a:schemeClr val="bg1"/>
                </a:solidFill>
              </a:rPr>
              <a:t>“Can we minimize the cost of taxi trips through building and integrating a machine learning model into the agent's reasoning behavior?”</a:t>
            </a:r>
            <a:endParaRPr lang="en-US" sz="1600" b="1" dirty="0">
              <a:solidFill>
                <a:schemeClr val="bg1"/>
              </a:solidFill>
            </a:endParaRPr>
          </a:p>
          <a:p>
            <a:pPr algn="just"/>
            <a:endParaRPr lang="en-US" sz="1600" b="1" dirty="0">
              <a:solidFill>
                <a:schemeClr val="bg1"/>
              </a:solidFill>
            </a:endParaRPr>
          </a:p>
          <a:p>
            <a:pPr marL="285750" indent="-285750" algn="just">
              <a:buFont typeface="Arial" panose="020B0604020202020204" pitchFamily="34" charset="0"/>
              <a:buChar char="•"/>
            </a:pPr>
            <a:r>
              <a:rPr lang="en-US" sz="1600" b="1" dirty="0">
                <a:solidFill>
                  <a:schemeClr val="bg1"/>
                </a:solidFill>
              </a:rPr>
              <a:t>Model Hypothesis:</a:t>
            </a:r>
          </a:p>
          <a:p>
            <a:pPr algn="just"/>
            <a:r>
              <a:rPr lang="en-US" sz="1600" dirty="0">
                <a:solidFill>
                  <a:schemeClr val="bg1"/>
                </a:solidFill>
              </a:rPr>
              <a:t>"Given a number of passengers n in a certain zone z during a time slot t, can we</a:t>
            </a:r>
          </a:p>
          <a:p>
            <a:pPr algn="just"/>
            <a:r>
              <a:rPr lang="en-US" sz="1600" dirty="0">
                <a:solidFill>
                  <a:schemeClr val="bg1"/>
                </a:solidFill>
              </a:rPr>
              <a:t>predict the number of passengers n' in the same zone z at next time slot t+1 ?"</a:t>
            </a:r>
          </a:p>
          <a:p>
            <a:pPr marL="285750" indent="-285750" algn="just">
              <a:buFont typeface="Arial" panose="020B0604020202020204" pitchFamily="34" charset="0"/>
              <a:buChar char="•"/>
            </a:pPr>
            <a:endParaRPr lang="en-US" sz="1600" b="1" dirty="0">
              <a:solidFill>
                <a:schemeClr val="bg1"/>
              </a:solidFill>
            </a:endParaRPr>
          </a:p>
        </p:txBody>
      </p:sp>
    </p:spTree>
    <p:extLst>
      <p:ext uri="{BB962C8B-B14F-4D97-AF65-F5344CB8AC3E}">
        <p14:creationId xmlns:p14="http://schemas.microsoft.com/office/powerpoint/2010/main" val="286001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Conclusion</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40</a:t>
            </a:fld>
            <a:endParaRPr lang="en-US" dirty="0"/>
          </a:p>
        </p:txBody>
      </p:sp>
      <p:sp>
        <p:nvSpPr>
          <p:cNvPr id="8" name="TextBox 7">
            <a:extLst>
              <a:ext uri="{FF2B5EF4-FFF2-40B4-BE49-F238E27FC236}">
                <a16:creationId xmlns:a16="http://schemas.microsoft.com/office/drawing/2014/main" id="{369D4AD5-DF17-4FB8-BB81-D8488BE41BEC}"/>
              </a:ext>
            </a:extLst>
          </p:cNvPr>
          <p:cNvSpPr txBox="1"/>
          <p:nvPr/>
        </p:nvSpPr>
        <p:spPr>
          <a:xfrm>
            <a:off x="279161" y="1472923"/>
            <a:ext cx="8684085" cy="2308324"/>
          </a:xfrm>
          <a:prstGeom prst="rect">
            <a:avLst/>
          </a:prstGeom>
          <a:noFill/>
        </p:spPr>
        <p:txBody>
          <a:bodyPr wrap="square" rtlCol="0">
            <a:spAutoFit/>
          </a:bodyPr>
          <a:lstStyle/>
          <a:p>
            <a:r>
              <a:rPr lang="en-US" sz="1600" dirty="0">
                <a:solidFill>
                  <a:schemeClr val="bg1"/>
                </a:solidFill>
              </a:rPr>
              <a:t>In this work we focus on building a machine learning model that can predict the number of taxi demands in each zone in New York city at different time slots of the day. For the purpose of the training of this model we extract data from the NYC dataset which contains real taxi trips records from different zones in the city. Having such sequential data allows our model to train through RNN, and in particular LSTM layers. The trained model predictions can be added to the agents belief base in an existing multi-agent simulation of different request allocation mechanism to test how the agent's behavior in the system could change after learning new information from the prediction model. And if this could lead to a better allocation quality in the system. Which could result an improvement in the profit of the taxi companies and for a better passengers satisfaction.</a:t>
            </a:r>
          </a:p>
        </p:txBody>
      </p:sp>
    </p:spTree>
    <p:extLst>
      <p:ext uri="{BB962C8B-B14F-4D97-AF65-F5344CB8AC3E}">
        <p14:creationId xmlns:p14="http://schemas.microsoft.com/office/powerpoint/2010/main" val="2809940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6103E-F2F4-4629-83CE-DE4249A52410}"/>
              </a:ext>
            </a:extLst>
          </p:cNvPr>
          <p:cNvSpPr>
            <a:spLocks noGrp="1"/>
          </p:cNvSpPr>
          <p:nvPr>
            <p:ph type="title"/>
          </p:nvPr>
        </p:nvSpPr>
        <p:spPr>
          <a:xfrm>
            <a:off x="2253379" y="0"/>
            <a:ext cx="6337448" cy="834887"/>
          </a:xfrm>
        </p:spPr>
        <p:txBody>
          <a:bodyPr>
            <a:normAutofit fontScale="90000"/>
          </a:bodyPr>
          <a:lstStyle/>
          <a:p>
            <a:br>
              <a:rPr lang="en-US" b="1" dirty="0">
                <a:effectLst/>
              </a:rPr>
            </a:br>
            <a:r>
              <a:rPr lang="en-US" b="1" dirty="0">
                <a:effectLst/>
              </a:rPr>
              <a:t>References:</a:t>
            </a:r>
            <a:br>
              <a:rPr lang="en-US" b="1" dirty="0">
                <a:effectLst/>
              </a:rPr>
            </a:br>
            <a:endParaRPr lang="en-US" dirty="0"/>
          </a:p>
        </p:txBody>
      </p:sp>
      <p:sp>
        <p:nvSpPr>
          <p:cNvPr id="3" name="Content Placeholder 2">
            <a:extLst>
              <a:ext uri="{FF2B5EF4-FFF2-40B4-BE49-F238E27FC236}">
                <a16:creationId xmlns:a16="http://schemas.microsoft.com/office/drawing/2014/main" id="{A590C894-96DA-4006-B1D6-B86C70C6914F}"/>
              </a:ext>
            </a:extLst>
          </p:cNvPr>
          <p:cNvSpPr>
            <a:spLocks noGrp="1"/>
          </p:cNvSpPr>
          <p:nvPr>
            <p:ph idx="1"/>
          </p:nvPr>
        </p:nvSpPr>
        <p:spPr>
          <a:xfrm>
            <a:off x="2274533" y="680485"/>
            <a:ext cx="6337448" cy="4370688"/>
          </a:xfrm>
        </p:spPr>
        <p:txBody>
          <a:bodyPr>
            <a:noAutofit/>
          </a:bodyPr>
          <a:lstStyle/>
          <a:p>
            <a:pPr marL="0" marR="0" lvl="0" indent="0" algn="l" defTabSz="914400" rtl="0" eaLnBrk="1" fontAlgn="auto" latinLnBrk="0" hangingPunct="1">
              <a:lnSpc>
                <a:spcPct val="100000"/>
              </a:lnSpc>
              <a:spcBef>
                <a:spcPct val="20000"/>
              </a:spcBef>
              <a:spcAft>
                <a:spcPts val="0"/>
              </a:spcAft>
              <a:buClrTx/>
              <a:buSzTx/>
              <a:buNone/>
              <a:tabLst/>
              <a:defRPr/>
            </a:pPr>
            <a:r>
              <a:rPr lang="en-US" sz="900" dirty="0"/>
              <a:t>[1] Alaa Daoud, Flavien Balbo, Paolo </a:t>
            </a:r>
            <a:r>
              <a:rPr lang="en-US" sz="900" dirty="0" err="1"/>
              <a:t>Gianessi</a:t>
            </a:r>
            <a:r>
              <a:rPr lang="en-US" sz="900" dirty="0"/>
              <a:t>, Gauthier Picard. ORNInA: A Decentralized, Auction based Multi-agent Coordination in ODT Systems: Online Rescheduling with Neighborhood exchange, based on Insertion heuristic and Auctions. AI Communications, IOS Press, 2021, 34 (1), pp.37-53. 10.3233/AIC-201579. hal-03037353.</a:t>
            </a:r>
          </a:p>
          <a:p>
            <a:pPr marL="0" marR="0" lvl="0" indent="0" algn="l" defTabSz="914400" rtl="0" eaLnBrk="1" fontAlgn="auto" latinLnBrk="0" hangingPunct="1">
              <a:lnSpc>
                <a:spcPct val="100000"/>
              </a:lnSpc>
              <a:spcBef>
                <a:spcPct val="20000"/>
              </a:spcBef>
              <a:spcAft>
                <a:spcPts val="0"/>
              </a:spcAft>
              <a:buClrTx/>
              <a:buSzTx/>
              <a:buNone/>
              <a:tabLst/>
              <a:defRPr/>
            </a:pPr>
            <a:endParaRPr lang="en-US" sz="900" dirty="0"/>
          </a:p>
          <a:p>
            <a:pPr marL="0" marR="0" lvl="0" indent="0" algn="l" defTabSz="914400" rtl="0" eaLnBrk="1" fontAlgn="auto" latinLnBrk="0" hangingPunct="1">
              <a:lnSpc>
                <a:spcPct val="100000"/>
              </a:lnSpc>
              <a:spcBef>
                <a:spcPct val="20000"/>
              </a:spcBef>
              <a:spcAft>
                <a:spcPts val="0"/>
              </a:spcAft>
              <a:buClrTx/>
              <a:buSzTx/>
              <a:buNone/>
              <a:tabLst/>
              <a:defRPr/>
            </a:pPr>
            <a:r>
              <a:rPr lang="en-US" sz="900" dirty="0"/>
              <a:t>[2] Alaa Daoud, Flavien Balbo, Paolo </a:t>
            </a:r>
            <a:r>
              <a:rPr lang="en-US" sz="900" dirty="0" err="1"/>
              <a:t>Gianessi</a:t>
            </a:r>
            <a:r>
              <a:rPr lang="en-US" sz="900" dirty="0"/>
              <a:t>, Gauthier Picard. A Generic Multi-Agent Model for Resource Allocation Strategies in Online On-Demand Transport with Autonomous Vehicles. Proceedings of the 20th International Conference on Autonomous Agents and Multiagent Systems (AAMAS 2021), May 2021, London, United Kingdom. pp.3. hal-03093017.</a:t>
            </a:r>
          </a:p>
          <a:p>
            <a:pPr marL="0" marR="0" lvl="0" indent="0" algn="l" defTabSz="914400" rtl="0" eaLnBrk="1" fontAlgn="auto" latinLnBrk="0" hangingPunct="1">
              <a:lnSpc>
                <a:spcPct val="100000"/>
              </a:lnSpc>
              <a:spcBef>
                <a:spcPct val="20000"/>
              </a:spcBef>
              <a:spcAft>
                <a:spcPts val="0"/>
              </a:spcAft>
              <a:buClrTx/>
              <a:buSzTx/>
              <a:buNone/>
              <a:tabLst/>
              <a:defRPr/>
            </a:pPr>
            <a:endParaRPr lang="en-US" sz="900" dirty="0"/>
          </a:p>
          <a:p>
            <a:pPr marL="0" marR="0" lvl="0" indent="0" algn="l" defTabSz="914400" rtl="0" eaLnBrk="1" fontAlgn="auto" latinLnBrk="0" hangingPunct="1">
              <a:lnSpc>
                <a:spcPct val="100000"/>
              </a:lnSpc>
              <a:spcBef>
                <a:spcPct val="20000"/>
              </a:spcBef>
              <a:spcAft>
                <a:spcPts val="0"/>
              </a:spcAft>
              <a:buClrTx/>
              <a:buSzTx/>
              <a:buNone/>
              <a:tabLst/>
              <a:defRPr/>
            </a:pPr>
            <a:r>
              <a:rPr lang="en-US" sz="900" dirty="0"/>
              <a:t>[3] Jun Xu, </a:t>
            </a:r>
            <a:r>
              <a:rPr lang="en-US" sz="900" dirty="0" err="1"/>
              <a:t>Rouhollah</a:t>
            </a:r>
            <a:r>
              <a:rPr lang="en-US" sz="900" dirty="0"/>
              <a:t> </a:t>
            </a:r>
            <a:r>
              <a:rPr lang="en-US" sz="900" dirty="0" err="1"/>
              <a:t>Rahmatizadeh</a:t>
            </a:r>
            <a:r>
              <a:rPr lang="en-US" sz="900" dirty="0"/>
              <a:t>, </a:t>
            </a:r>
            <a:r>
              <a:rPr lang="en-US" sz="900" dirty="0" err="1"/>
              <a:t>Ladislau</a:t>
            </a:r>
            <a:r>
              <a:rPr lang="en-US" sz="900" dirty="0"/>
              <a:t> </a:t>
            </a:r>
            <a:r>
              <a:rPr lang="en-US" sz="900" dirty="0" err="1"/>
              <a:t>B¨ol¨oni</a:t>
            </a:r>
            <a:r>
              <a:rPr lang="en-US" sz="900" dirty="0"/>
              <a:t> and </a:t>
            </a:r>
            <a:r>
              <a:rPr lang="en-US" sz="900" dirty="0" err="1"/>
              <a:t>Damla</a:t>
            </a:r>
            <a:r>
              <a:rPr lang="en-US" sz="900" dirty="0"/>
              <a:t> Turgut Department of Electrical Engineering and Computer Science University of Central Florida, Orlando, FL “A Sequence Learning Model with Recurrent Neural Networks for Taxi Demand Prediction“ 2017 IEEE 42nd Conference on Local Computer Networks.</a:t>
            </a:r>
          </a:p>
          <a:p>
            <a:pPr marL="0" marR="0" lvl="0" indent="0" algn="l" defTabSz="914400" rtl="0" eaLnBrk="1" fontAlgn="auto" latinLnBrk="0" hangingPunct="1">
              <a:lnSpc>
                <a:spcPct val="100000"/>
              </a:lnSpc>
              <a:spcBef>
                <a:spcPct val="20000"/>
              </a:spcBef>
              <a:spcAft>
                <a:spcPts val="0"/>
              </a:spcAft>
              <a:buClrTx/>
              <a:buSzTx/>
              <a:buNone/>
              <a:tabLst/>
              <a:defRPr/>
            </a:pPr>
            <a:endParaRPr lang="en-US" sz="900" dirty="0"/>
          </a:p>
          <a:p>
            <a:pPr marL="0" marR="0" lvl="0" indent="0" algn="l" defTabSz="914400" rtl="0" eaLnBrk="1" fontAlgn="auto" latinLnBrk="0" hangingPunct="1">
              <a:lnSpc>
                <a:spcPct val="100000"/>
              </a:lnSpc>
              <a:spcBef>
                <a:spcPct val="20000"/>
              </a:spcBef>
              <a:spcAft>
                <a:spcPts val="0"/>
              </a:spcAft>
              <a:buClrTx/>
              <a:buSzTx/>
              <a:buNone/>
              <a:tabLst/>
              <a:defRPr/>
            </a:pPr>
            <a:r>
              <a:rPr lang="en-US" sz="900" dirty="0"/>
              <a:t>[4] </a:t>
            </a:r>
            <a:r>
              <a:rPr lang="en-US" sz="900" dirty="0" err="1"/>
              <a:t>Doyup</a:t>
            </a:r>
            <a:r>
              <a:rPr lang="en-US" sz="900" dirty="0"/>
              <a:t> Lee1, </a:t>
            </a:r>
            <a:r>
              <a:rPr lang="en-US" sz="900" dirty="0" err="1"/>
              <a:t>Suehun</a:t>
            </a:r>
            <a:r>
              <a:rPr lang="en-US" sz="900" dirty="0"/>
              <a:t> Jung2, </a:t>
            </a:r>
            <a:r>
              <a:rPr lang="en-US" sz="900" dirty="0" err="1"/>
              <a:t>Yeongjae</a:t>
            </a:r>
            <a:r>
              <a:rPr lang="en-US" sz="900" dirty="0"/>
              <a:t> </a:t>
            </a:r>
            <a:r>
              <a:rPr lang="en-US" sz="900" dirty="0" err="1"/>
              <a:t>Cheon</a:t>
            </a:r>
            <a:r>
              <a:rPr lang="en-US" sz="900" dirty="0"/>
              <a:t>, </a:t>
            </a:r>
            <a:r>
              <a:rPr lang="en-US" sz="900" dirty="0" err="1"/>
              <a:t>Dongil</a:t>
            </a:r>
            <a:r>
              <a:rPr lang="en-US" sz="900" dirty="0"/>
              <a:t> Kim, </a:t>
            </a:r>
            <a:r>
              <a:rPr lang="en-US" sz="900" dirty="0" err="1"/>
              <a:t>Seungil</a:t>
            </a:r>
            <a:r>
              <a:rPr lang="en-US" sz="900" dirty="0"/>
              <a:t> You "forecasting taxi demands with fully convolutional networks and temporal guided embedding" at </a:t>
            </a:r>
            <a:r>
              <a:rPr lang="en-US" sz="900" dirty="0" err="1"/>
              <a:t>openreview</a:t>
            </a:r>
            <a:r>
              <a:rPr lang="en-US" sz="900" dirty="0"/>
              <a:t>.</a:t>
            </a:r>
          </a:p>
          <a:p>
            <a:pPr marL="0" marR="0" lvl="0" indent="0" algn="l" defTabSz="914400" rtl="0" eaLnBrk="1" fontAlgn="auto" latinLnBrk="0" hangingPunct="1">
              <a:lnSpc>
                <a:spcPct val="100000"/>
              </a:lnSpc>
              <a:spcBef>
                <a:spcPct val="20000"/>
              </a:spcBef>
              <a:spcAft>
                <a:spcPts val="0"/>
              </a:spcAft>
              <a:buClrTx/>
              <a:buSzTx/>
              <a:buNone/>
              <a:tabLst/>
              <a:defRPr/>
            </a:pPr>
            <a:endParaRPr lang="en-US" sz="900" dirty="0"/>
          </a:p>
          <a:p>
            <a:pPr marL="0" marR="0" lvl="0" indent="0" algn="l" defTabSz="914400" rtl="0" eaLnBrk="1" fontAlgn="auto" latinLnBrk="0" hangingPunct="1">
              <a:lnSpc>
                <a:spcPct val="100000"/>
              </a:lnSpc>
              <a:spcBef>
                <a:spcPct val="20000"/>
              </a:spcBef>
              <a:spcAft>
                <a:spcPts val="0"/>
              </a:spcAft>
              <a:buClrTx/>
              <a:buSzTx/>
              <a:buNone/>
              <a:tabLst/>
              <a:defRPr/>
            </a:pPr>
            <a:r>
              <a:rPr lang="en-US" sz="900" dirty="0"/>
              <a:t>[5] </a:t>
            </a:r>
            <a:r>
              <a:rPr lang="en-US" sz="900" dirty="0" err="1"/>
              <a:t>Ioulia</a:t>
            </a:r>
            <a:r>
              <a:rPr lang="en-US" sz="900" dirty="0"/>
              <a:t> </a:t>
            </a:r>
            <a:r>
              <a:rPr lang="en-US" sz="900" dirty="0" err="1"/>
              <a:t>Markou</a:t>
            </a:r>
            <a:r>
              <a:rPr lang="en-US" sz="900" dirty="0"/>
              <a:t>*, Kevin Kaiser, Francisco C. Pereira "Predicting taxi demand hotspots using automated Internet Search Queries" Transportation Research Part C 102 (2019) 73-86</a:t>
            </a:r>
          </a:p>
          <a:p>
            <a:pPr marL="0" marR="0" lvl="0" indent="0" algn="l" defTabSz="914400" rtl="0" eaLnBrk="1" fontAlgn="auto" latinLnBrk="0" hangingPunct="1">
              <a:lnSpc>
                <a:spcPct val="100000"/>
              </a:lnSpc>
              <a:spcBef>
                <a:spcPct val="20000"/>
              </a:spcBef>
              <a:spcAft>
                <a:spcPts val="0"/>
              </a:spcAft>
              <a:buClrTx/>
              <a:buSzTx/>
              <a:buNone/>
              <a:tabLst/>
              <a:defRPr/>
            </a:pPr>
            <a:endParaRPr lang="en-US" sz="900" dirty="0"/>
          </a:p>
          <a:p>
            <a:pPr marL="0" marR="0" lvl="0" indent="0" algn="l" defTabSz="914400" rtl="0" eaLnBrk="1" fontAlgn="auto" latinLnBrk="0" hangingPunct="1">
              <a:lnSpc>
                <a:spcPct val="100000"/>
              </a:lnSpc>
              <a:spcBef>
                <a:spcPct val="20000"/>
              </a:spcBef>
              <a:spcAft>
                <a:spcPts val="0"/>
              </a:spcAft>
              <a:buClrTx/>
              <a:buSzTx/>
              <a:buNone/>
              <a:tabLst/>
              <a:defRPr/>
            </a:pPr>
            <a:r>
              <a:rPr lang="en-US" sz="900" dirty="0"/>
              <a:t>[6] K. Zhang, Z. Feng, S. Chen, K. Huang, and G. Wang, "A framework for passengers demand prediction and recommendation" in Proc. of IEEE SCC'16, June 2016, pp. 340-347.</a:t>
            </a:r>
          </a:p>
          <a:p>
            <a:pPr marL="0" marR="0" lvl="0" indent="0" algn="l" defTabSz="914400" rtl="0" eaLnBrk="1" fontAlgn="auto" latinLnBrk="0" hangingPunct="1">
              <a:lnSpc>
                <a:spcPct val="100000"/>
              </a:lnSpc>
              <a:spcBef>
                <a:spcPct val="20000"/>
              </a:spcBef>
              <a:spcAft>
                <a:spcPts val="0"/>
              </a:spcAft>
              <a:buClrTx/>
              <a:buSzTx/>
              <a:buNone/>
              <a:tabLst/>
              <a:defRPr/>
            </a:pPr>
            <a:endParaRPr lang="en-US" sz="900" dirty="0"/>
          </a:p>
          <a:p>
            <a:pPr marL="0" marR="0" lvl="0" indent="0" algn="l" defTabSz="914400" rtl="0" eaLnBrk="1" fontAlgn="auto" latinLnBrk="0" hangingPunct="1">
              <a:lnSpc>
                <a:spcPct val="100000"/>
              </a:lnSpc>
              <a:spcBef>
                <a:spcPct val="20000"/>
              </a:spcBef>
              <a:spcAft>
                <a:spcPts val="0"/>
              </a:spcAft>
              <a:buClrTx/>
              <a:buSzTx/>
              <a:buNone/>
              <a:tabLst/>
              <a:defRPr/>
            </a:pPr>
            <a:r>
              <a:rPr lang="en-US" sz="900" dirty="0"/>
              <a:t>[7] R.R.S. van Lon, T. </a:t>
            </a:r>
            <a:r>
              <a:rPr lang="en-US" sz="900" dirty="0" err="1"/>
              <a:t>Holvoet</a:t>
            </a:r>
            <a:r>
              <a:rPr lang="en-US" sz="900" dirty="0"/>
              <a:t>, G. Vanden </a:t>
            </a:r>
            <a:r>
              <a:rPr lang="en-US" sz="900" dirty="0" err="1"/>
              <a:t>Berghe</a:t>
            </a:r>
            <a:r>
              <a:rPr lang="en-US" sz="900" dirty="0"/>
              <a:t>, T. </a:t>
            </a:r>
            <a:r>
              <a:rPr lang="en-US" sz="900" dirty="0" err="1"/>
              <a:t>Wenseleers</a:t>
            </a:r>
            <a:r>
              <a:rPr lang="en-US" sz="900" dirty="0"/>
              <a:t> and J. </a:t>
            </a:r>
            <a:r>
              <a:rPr lang="en-US" sz="900" dirty="0" err="1"/>
              <a:t>Branke</a:t>
            </a:r>
            <a:r>
              <a:rPr lang="en-US" sz="900" dirty="0"/>
              <a:t>, Evolutionary synthesis of multi-agent systems for dynamic dial-a-ride problems, in: Proceedings of the fourteenth international conference on Genetic and evolutionary computation conference companion - GECCO Companion '12, ACM Press, Philadelphia, Pennsylvania, USA, 2012, p. 331. ISBN 978-1-4503-1178-6. doi:10.1145/2330784.2330832.</a:t>
            </a:r>
          </a:p>
          <a:p>
            <a:pPr marL="0" marR="0" lvl="0" indent="0" algn="l" defTabSz="914400" rtl="0" eaLnBrk="1" fontAlgn="auto" latinLnBrk="0" hangingPunct="1">
              <a:lnSpc>
                <a:spcPct val="100000"/>
              </a:lnSpc>
              <a:spcBef>
                <a:spcPct val="20000"/>
              </a:spcBef>
              <a:spcAft>
                <a:spcPts val="0"/>
              </a:spcAft>
              <a:buClrTx/>
              <a:buSzTx/>
              <a:buNone/>
              <a:tabLst/>
              <a:defRPr/>
            </a:pPr>
            <a:endParaRPr lang="en-US" sz="900" dirty="0"/>
          </a:p>
          <a:p>
            <a:pPr marL="0" marR="0" lvl="0" indent="0" algn="l" defTabSz="914400" rtl="0" eaLnBrk="1" fontAlgn="auto" latinLnBrk="0" hangingPunct="1">
              <a:lnSpc>
                <a:spcPct val="100000"/>
              </a:lnSpc>
              <a:spcBef>
                <a:spcPct val="20000"/>
              </a:spcBef>
              <a:spcAft>
                <a:spcPts val="0"/>
              </a:spcAft>
              <a:buClrTx/>
              <a:buSzTx/>
              <a:buNone/>
              <a:tabLst/>
              <a:defRPr/>
            </a:pPr>
            <a:r>
              <a:rPr lang="en-US" sz="900" dirty="0"/>
              <a:t>[8] Luis Moreira-Matias, Joao Gama, Michel Ferreira, </a:t>
            </a:r>
            <a:r>
              <a:rPr lang="en-US" sz="900" dirty="0" err="1"/>
              <a:t>Jo~ao</a:t>
            </a:r>
            <a:r>
              <a:rPr lang="en-US" sz="900" dirty="0"/>
              <a:t> Mendes-Moreira, Luis Damas "Predicting Taxi-Passenger Demand Using Streaming Data" IEEE Transactions on Intelligent Transportation Systems ( Volume: 14, Issue: 3, Sept. 2013).</a:t>
            </a:r>
          </a:p>
        </p:txBody>
      </p:sp>
      <p:sp>
        <p:nvSpPr>
          <p:cNvPr id="4" name="Slide Number Placeholder 3">
            <a:extLst>
              <a:ext uri="{FF2B5EF4-FFF2-40B4-BE49-F238E27FC236}">
                <a16:creationId xmlns:a16="http://schemas.microsoft.com/office/drawing/2014/main" id="{2AAF724D-0323-4E38-8AE2-217C7A305CE8}"/>
              </a:ext>
            </a:extLst>
          </p:cNvPr>
          <p:cNvSpPr>
            <a:spLocks noGrp="1"/>
          </p:cNvSpPr>
          <p:nvPr>
            <p:ph type="sldNum" sz="quarter" idx="12"/>
          </p:nvPr>
        </p:nvSpPr>
        <p:spPr/>
        <p:txBody>
          <a:bodyPr/>
          <a:lstStyle/>
          <a:p>
            <a:fld id="{B82CCC60-E8CD-4174-8B1A-7DF615B22EEF}" type="slidenum">
              <a:rPr lang="en-US" smtClean="0"/>
              <a:pPr/>
              <a:t>41</a:t>
            </a:fld>
            <a:endParaRPr lang="en-US"/>
          </a:p>
        </p:txBody>
      </p:sp>
    </p:spTree>
    <p:extLst>
      <p:ext uri="{BB962C8B-B14F-4D97-AF65-F5344CB8AC3E}">
        <p14:creationId xmlns:p14="http://schemas.microsoft.com/office/powerpoint/2010/main" val="2351118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94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373E7A-CBC8-4E71-8B30-AC2BFDDB4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143501"/>
          </a:xfrm>
          <a:prstGeom prst="rect">
            <a:avLst/>
          </a:prstGeom>
        </p:spPr>
      </p:pic>
      <p:sp>
        <p:nvSpPr>
          <p:cNvPr id="6" name="TextBox 5">
            <a:extLst>
              <a:ext uri="{FF2B5EF4-FFF2-40B4-BE49-F238E27FC236}">
                <a16:creationId xmlns:a16="http://schemas.microsoft.com/office/drawing/2014/main" id="{93E9EE05-1F64-42AA-8DB4-6A4B89B30407}"/>
              </a:ext>
            </a:extLst>
          </p:cNvPr>
          <p:cNvSpPr txBox="1"/>
          <p:nvPr/>
        </p:nvSpPr>
        <p:spPr>
          <a:xfrm>
            <a:off x="1550505" y="1620078"/>
            <a:ext cx="5744818" cy="1323439"/>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8000" b="1" i="1" dirty="0">
                <a:solidFill>
                  <a:srgbClr val="FF0000"/>
                </a:solidFill>
                <a:effectLst>
                  <a:outerShdw blurRad="38100" dist="38100" dir="2700000" algn="tl">
                    <a:srgbClr val="000000">
                      <a:alpha val="43137"/>
                    </a:srgbClr>
                  </a:outerShdw>
                </a:effectLst>
              </a:rPr>
              <a:t>Thank You!</a:t>
            </a:r>
          </a:p>
        </p:txBody>
      </p:sp>
      <p:sp>
        <p:nvSpPr>
          <p:cNvPr id="2" name="Slide Number Placeholder 1">
            <a:extLst>
              <a:ext uri="{FF2B5EF4-FFF2-40B4-BE49-F238E27FC236}">
                <a16:creationId xmlns:a16="http://schemas.microsoft.com/office/drawing/2014/main" id="{CF82744D-D2D2-445B-A749-8F11FC52C62F}"/>
              </a:ext>
            </a:extLst>
          </p:cNvPr>
          <p:cNvSpPr>
            <a:spLocks noGrp="1"/>
          </p:cNvSpPr>
          <p:nvPr>
            <p:ph type="sldNum" sz="quarter" idx="12"/>
          </p:nvPr>
        </p:nvSpPr>
        <p:spPr/>
        <p:txBody>
          <a:bodyPr/>
          <a:lstStyle/>
          <a:p>
            <a:fld id="{B82CCC60-E8CD-4174-8B1A-7DF615B22EEF}" type="slidenum">
              <a:rPr lang="en-US" smtClean="0"/>
              <a:pPr/>
              <a:t>42</a:t>
            </a:fld>
            <a:endParaRPr lang="en-US"/>
          </a:p>
        </p:txBody>
      </p:sp>
    </p:spTree>
    <p:extLst>
      <p:ext uri="{BB962C8B-B14F-4D97-AF65-F5344CB8AC3E}">
        <p14:creationId xmlns:p14="http://schemas.microsoft.com/office/powerpoint/2010/main" val="410147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lstStyle/>
          <a:p>
            <a:pPr algn="ctr"/>
            <a:r>
              <a:rPr lang="en-US" dirty="0"/>
              <a:t>The Plan to achieve this objective</a:t>
            </a: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5</a:t>
            </a:fld>
            <a:endParaRPr lang="en-US"/>
          </a:p>
        </p:txBody>
      </p:sp>
      <p:sp>
        <p:nvSpPr>
          <p:cNvPr id="5" name="TextBox 4">
            <a:extLst>
              <a:ext uri="{FF2B5EF4-FFF2-40B4-BE49-F238E27FC236}">
                <a16:creationId xmlns:a16="http://schemas.microsoft.com/office/drawing/2014/main" id="{47AB6BBE-BA2F-46EA-AA80-A0AA39B1B679}"/>
              </a:ext>
            </a:extLst>
          </p:cNvPr>
          <p:cNvSpPr txBox="1"/>
          <p:nvPr/>
        </p:nvSpPr>
        <p:spPr>
          <a:xfrm>
            <a:off x="288234" y="1424107"/>
            <a:ext cx="8567532" cy="3262432"/>
          </a:xfrm>
          <a:prstGeom prst="rect">
            <a:avLst/>
          </a:prstGeom>
          <a:noFill/>
        </p:spPr>
        <p:txBody>
          <a:bodyPr wrap="square" rtlCol="0">
            <a:spAutoFit/>
          </a:bodyPr>
          <a:lstStyle/>
          <a:p>
            <a:pPr algn="just"/>
            <a:r>
              <a:rPr lang="en-US" sz="1600" dirty="0">
                <a:solidFill>
                  <a:schemeClr val="bg1"/>
                </a:solidFill>
              </a:rPr>
              <a:t>For this topic, the internship working time was divided into 2 main stages:</a:t>
            </a:r>
          </a:p>
          <a:p>
            <a:pPr algn="just"/>
            <a:endParaRPr lang="en-US" sz="1600" dirty="0">
              <a:solidFill>
                <a:schemeClr val="bg1"/>
              </a:solidFill>
            </a:endParaRPr>
          </a:p>
          <a:p>
            <a:pPr marL="285750" indent="-285750" algn="just">
              <a:buFont typeface="Arial" panose="020B0604020202020204" pitchFamily="34" charset="0"/>
              <a:buChar char="•"/>
            </a:pPr>
            <a:r>
              <a:rPr lang="en-US" sz="1600" b="1" dirty="0">
                <a:solidFill>
                  <a:schemeClr val="bg1"/>
                </a:solidFill>
              </a:rPr>
              <a:t>Stage1:</a:t>
            </a:r>
            <a:endParaRPr lang="en-US" sz="1400" dirty="0">
              <a:solidFill>
                <a:schemeClr val="bg1"/>
              </a:solidFill>
            </a:endParaRPr>
          </a:p>
          <a:p>
            <a:pPr marL="285750" indent="-285750" algn="just">
              <a:buFont typeface="Wingdings" panose="05000000000000000000" pitchFamily="2" charset="2"/>
              <a:buChar char="ü"/>
            </a:pPr>
            <a:r>
              <a:rPr lang="en-US" sz="1400" dirty="0">
                <a:solidFill>
                  <a:schemeClr val="bg1"/>
                </a:solidFill>
              </a:rPr>
              <a:t>Working Environment: This includes understanding the DARP problem and the original project, ORNInA and other approaches, the part of the java code we are interested in on the simulation…</a:t>
            </a:r>
          </a:p>
          <a:p>
            <a:pPr marL="285750" indent="-285750" algn="just">
              <a:buFont typeface="Wingdings" panose="05000000000000000000" pitchFamily="2" charset="2"/>
              <a:buChar char="ü"/>
            </a:pPr>
            <a:r>
              <a:rPr lang="en-US" sz="1400" dirty="0">
                <a:solidFill>
                  <a:schemeClr val="bg1"/>
                </a:solidFill>
              </a:rPr>
              <a:t>Dataset: Preparing and Analyzing the dataset, NYC-TLC Dataset (New York City - Taxi and Limousine Commission) which contains taxi trip records in New York city between the years of 2009 and 2021 (And in our case 2018).</a:t>
            </a:r>
          </a:p>
          <a:p>
            <a:pPr marL="285750" indent="-285750" algn="just">
              <a:buFont typeface="Wingdings" panose="05000000000000000000" pitchFamily="2" charset="2"/>
              <a:buChar char="ü"/>
            </a:pPr>
            <a:r>
              <a:rPr lang="en-US" sz="1400" dirty="0">
                <a:solidFill>
                  <a:schemeClr val="bg1"/>
                </a:solidFill>
              </a:rPr>
              <a:t>State of the Art: Reading existing papers and approaches in the domain.</a:t>
            </a:r>
          </a:p>
          <a:p>
            <a:pPr marL="285750" indent="-285750" algn="just">
              <a:buFont typeface="Arial" panose="020B0604020202020204" pitchFamily="34" charset="0"/>
              <a:buChar char="•"/>
            </a:pPr>
            <a:endParaRPr lang="en-US" sz="1600" dirty="0">
              <a:solidFill>
                <a:schemeClr val="bg1"/>
              </a:solidFill>
            </a:endParaRPr>
          </a:p>
          <a:p>
            <a:pPr marL="285750" indent="-285750" algn="just">
              <a:buFont typeface="Arial" panose="020B0604020202020204" pitchFamily="34" charset="0"/>
              <a:buChar char="•"/>
            </a:pPr>
            <a:r>
              <a:rPr lang="en-US" sz="1600" b="1" dirty="0">
                <a:solidFill>
                  <a:schemeClr val="bg1"/>
                </a:solidFill>
              </a:rPr>
              <a:t>Stage2:</a:t>
            </a:r>
          </a:p>
          <a:p>
            <a:pPr marL="285750" indent="-285750" algn="just">
              <a:buFont typeface="Wingdings" panose="05000000000000000000" pitchFamily="2" charset="2"/>
              <a:buChar char="ü"/>
            </a:pPr>
            <a:r>
              <a:rPr lang="en-US" sz="1400" dirty="0">
                <a:solidFill>
                  <a:schemeClr val="bg1"/>
                </a:solidFill>
              </a:rPr>
              <a:t>Running and understanding Greedy Approach and Auction code original instances (before the model).</a:t>
            </a:r>
          </a:p>
          <a:p>
            <a:pPr marL="285750" indent="-285750" algn="just">
              <a:buFont typeface="Wingdings" panose="05000000000000000000" pitchFamily="2" charset="2"/>
              <a:buChar char="ü"/>
            </a:pPr>
            <a:r>
              <a:rPr lang="en-US" sz="1400" dirty="0">
                <a:solidFill>
                  <a:schemeClr val="bg1"/>
                </a:solidFill>
              </a:rPr>
              <a:t>Building, training and testing the targeted Machine Learning Model, to achieve a 89% accuracy.</a:t>
            </a:r>
          </a:p>
          <a:p>
            <a:pPr marL="285750" indent="-285750" algn="just">
              <a:buFont typeface="Wingdings" panose="05000000000000000000" pitchFamily="2" charset="2"/>
              <a:buChar char="Ø"/>
            </a:pPr>
            <a:r>
              <a:rPr lang="en-US" sz="1400" dirty="0">
                <a:solidFill>
                  <a:schemeClr val="bg1"/>
                </a:solidFill>
              </a:rPr>
              <a:t>Add the model into the agent’s belief and create new cost equation that takes the model into consideration, before running the simulation again (with the model this time) and compare results.</a:t>
            </a:r>
          </a:p>
        </p:txBody>
      </p:sp>
    </p:spTree>
    <p:extLst>
      <p:ext uri="{BB962C8B-B14F-4D97-AF65-F5344CB8AC3E}">
        <p14:creationId xmlns:p14="http://schemas.microsoft.com/office/powerpoint/2010/main" val="3033327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94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373E7A-CBC8-4E71-8B30-AC2BFDDB4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1"/>
          </a:xfrm>
          <a:prstGeom prst="rect">
            <a:avLst/>
          </a:prstGeom>
        </p:spPr>
      </p:pic>
      <p:sp>
        <p:nvSpPr>
          <p:cNvPr id="6" name="TextBox 5">
            <a:extLst>
              <a:ext uri="{FF2B5EF4-FFF2-40B4-BE49-F238E27FC236}">
                <a16:creationId xmlns:a16="http://schemas.microsoft.com/office/drawing/2014/main" id="{93E9EE05-1F64-42AA-8DB4-6A4B89B30407}"/>
              </a:ext>
            </a:extLst>
          </p:cNvPr>
          <p:cNvSpPr txBox="1"/>
          <p:nvPr/>
        </p:nvSpPr>
        <p:spPr>
          <a:xfrm>
            <a:off x="0" y="1620078"/>
            <a:ext cx="9143999" cy="1323439"/>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en-US" sz="8000" b="1" i="1" dirty="0">
                <a:solidFill>
                  <a:srgbClr val="FF0000"/>
                </a:solidFill>
                <a:effectLst>
                  <a:outerShdw blurRad="38100" dist="38100" dir="2700000" algn="tl">
                    <a:srgbClr val="000000">
                      <a:alpha val="43137"/>
                    </a:srgbClr>
                  </a:outerShdw>
                </a:effectLst>
              </a:rPr>
              <a:t>State Of The Art</a:t>
            </a:r>
          </a:p>
        </p:txBody>
      </p:sp>
      <p:sp>
        <p:nvSpPr>
          <p:cNvPr id="2" name="Slide Number Placeholder 1">
            <a:extLst>
              <a:ext uri="{FF2B5EF4-FFF2-40B4-BE49-F238E27FC236}">
                <a16:creationId xmlns:a16="http://schemas.microsoft.com/office/drawing/2014/main" id="{CF82744D-D2D2-445B-A749-8F11FC52C62F}"/>
              </a:ext>
            </a:extLst>
          </p:cNvPr>
          <p:cNvSpPr>
            <a:spLocks noGrp="1"/>
          </p:cNvSpPr>
          <p:nvPr>
            <p:ph type="sldNum" sz="quarter" idx="12"/>
          </p:nvPr>
        </p:nvSpPr>
        <p:spPr/>
        <p:txBody>
          <a:bodyPr/>
          <a:lstStyle/>
          <a:p>
            <a:fld id="{B82CCC60-E8CD-4174-8B1A-7DF615B22EEF}" type="slidenum">
              <a:rPr lang="en-US" smtClean="0"/>
              <a:pPr/>
              <a:t>6</a:t>
            </a:fld>
            <a:endParaRPr lang="en-US"/>
          </a:p>
        </p:txBody>
      </p:sp>
    </p:spTree>
    <p:extLst>
      <p:ext uri="{BB962C8B-B14F-4D97-AF65-F5344CB8AC3E}">
        <p14:creationId xmlns:p14="http://schemas.microsoft.com/office/powerpoint/2010/main" val="1588337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noAutofit/>
          </a:bodyPr>
          <a:lstStyle/>
          <a:p>
            <a:pPr algn="ctr"/>
            <a:br>
              <a:rPr lang="en-US" sz="2400" dirty="0"/>
            </a:br>
            <a:r>
              <a:rPr lang="en-US" sz="2400" dirty="0"/>
              <a:t>1- A Sequence Learning Model With Recurrent Neural Networks For Taxi Demand Prediction</a:t>
            </a:r>
            <a:br>
              <a:rPr lang="en-US" sz="2400" dirty="0"/>
            </a:br>
            <a:endParaRPr lang="en-US" sz="2400" dirty="0"/>
          </a:p>
        </p:txBody>
      </p:sp>
      <p:sp>
        <p:nvSpPr>
          <p:cNvPr id="6" name="TextBox 5">
            <a:extLst>
              <a:ext uri="{FF2B5EF4-FFF2-40B4-BE49-F238E27FC236}">
                <a16:creationId xmlns:a16="http://schemas.microsoft.com/office/drawing/2014/main" id="{D9C955DD-A4A0-447A-BC07-7CCC97767DCD}"/>
              </a:ext>
            </a:extLst>
          </p:cNvPr>
          <p:cNvSpPr txBox="1"/>
          <p:nvPr/>
        </p:nvSpPr>
        <p:spPr>
          <a:xfrm>
            <a:off x="327991" y="1560992"/>
            <a:ext cx="8537713" cy="3108543"/>
          </a:xfrm>
          <a:prstGeom prst="rect">
            <a:avLst/>
          </a:prstGeom>
          <a:noFill/>
        </p:spPr>
        <p:txBody>
          <a:bodyPr wrap="square" rtlCol="0">
            <a:spAutoFit/>
          </a:bodyPr>
          <a:lstStyle/>
          <a:p>
            <a:r>
              <a:rPr lang="en-US" sz="1400" dirty="0">
                <a:solidFill>
                  <a:schemeClr val="bg1"/>
                </a:solidFill>
              </a:rPr>
              <a:t>This paper focuses on the application of RNN for learning a model that predicts taxi demand based on the requests in the past. A model that can learn time series data is necessary here since taxi requests in the future are related to the requests in the past. And to let the model learn time series data the authors used LSTM Layers.</a:t>
            </a:r>
          </a:p>
          <a:p>
            <a:endParaRPr lang="en-US" sz="1400" dirty="0">
              <a:solidFill>
                <a:schemeClr val="bg1"/>
              </a:solidFill>
            </a:endParaRPr>
          </a:p>
          <a:p>
            <a:r>
              <a:rPr lang="en-US" sz="1400" b="1" dirty="0">
                <a:solidFill>
                  <a:schemeClr val="bg1"/>
                </a:solidFill>
              </a:rPr>
              <a:t>Data Preparation:</a:t>
            </a:r>
          </a:p>
          <a:p>
            <a:r>
              <a:rPr lang="en-US" sz="1400" b="1" dirty="0">
                <a:solidFill>
                  <a:schemeClr val="bg1"/>
                </a:solidFill>
              </a:rPr>
              <a:t> </a:t>
            </a:r>
            <a:r>
              <a:rPr lang="en-US" sz="1400" dirty="0">
                <a:solidFill>
                  <a:schemeClr val="bg1"/>
                </a:solidFill>
              </a:rPr>
              <a:t>They are using GPS records from NYC Taxi trip dataset</a:t>
            </a:r>
          </a:p>
          <a:p>
            <a:r>
              <a:rPr lang="en-US" sz="1400" dirty="0">
                <a:solidFill>
                  <a:schemeClr val="bg1"/>
                </a:solidFill>
              </a:rPr>
              <a:t> (this dataset consists of 3.5 years taxi trips in the city).</a:t>
            </a:r>
          </a:p>
          <a:p>
            <a:endParaRPr lang="en-US" sz="1400" dirty="0">
              <a:solidFill>
                <a:schemeClr val="bg1"/>
              </a:solidFill>
            </a:endParaRPr>
          </a:p>
          <a:p>
            <a:endParaRPr lang="en-US" sz="1400" dirty="0">
              <a:solidFill>
                <a:schemeClr val="bg1"/>
              </a:solidFill>
            </a:endParaRPr>
          </a:p>
          <a:p>
            <a:r>
              <a:rPr lang="en-US" sz="1400" dirty="0">
                <a:solidFill>
                  <a:schemeClr val="bg1"/>
                </a:solidFill>
              </a:rPr>
              <a:t>These GPS Data needs to be encoded first. And after encoding, the entire city was divided into small areas. Where each area has its taxi trip information calculated from the trips inside it.</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7</a:t>
            </a:fld>
            <a:endParaRPr lang="en-US" dirty="0"/>
          </a:p>
        </p:txBody>
      </p:sp>
      <p:pic>
        <p:nvPicPr>
          <p:cNvPr id="5" name="Picture 4">
            <a:extLst>
              <a:ext uri="{FF2B5EF4-FFF2-40B4-BE49-F238E27FC236}">
                <a16:creationId xmlns:a16="http://schemas.microsoft.com/office/drawing/2014/main" id="{452EAB67-72F0-4148-91C1-6638A7096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559" y="2429459"/>
            <a:ext cx="4392145" cy="824027"/>
          </a:xfrm>
          <a:prstGeom prst="rect">
            <a:avLst/>
          </a:prstGeom>
        </p:spPr>
      </p:pic>
    </p:spTree>
    <p:extLst>
      <p:ext uri="{BB962C8B-B14F-4D97-AF65-F5344CB8AC3E}">
        <p14:creationId xmlns:p14="http://schemas.microsoft.com/office/powerpoint/2010/main" val="224064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C959-79B0-49A2-BE36-95DE1033C84E}"/>
              </a:ext>
            </a:extLst>
          </p:cNvPr>
          <p:cNvSpPr>
            <a:spLocks noGrp="1"/>
          </p:cNvSpPr>
          <p:nvPr>
            <p:ph type="title"/>
          </p:nvPr>
        </p:nvSpPr>
        <p:spPr>
          <a:xfrm>
            <a:off x="3776869" y="0"/>
            <a:ext cx="4954175" cy="1312606"/>
          </a:xfrm>
        </p:spPr>
        <p:txBody>
          <a:bodyPr/>
          <a:lstStyle/>
          <a:p>
            <a:pPr algn="ctr"/>
            <a:r>
              <a:rPr lang="en-US" dirty="0"/>
              <a:t>Final Result</a:t>
            </a:r>
          </a:p>
        </p:txBody>
      </p:sp>
      <p:sp>
        <p:nvSpPr>
          <p:cNvPr id="10" name="TextBox 9">
            <a:extLst>
              <a:ext uri="{FF2B5EF4-FFF2-40B4-BE49-F238E27FC236}">
                <a16:creationId xmlns:a16="http://schemas.microsoft.com/office/drawing/2014/main" id="{C9A78516-DECB-4DEB-B881-6BB247675C34}"/>
              </a:ext>
            </a:extLst>
          </p:cNvPr>
          <p:cNvSpPr txBox="1"/>
          <p:nvPr/>
        </p:nvSpPr>
        <p:spPr>
          <a:xfrm>
            <a:off x="192272" y="1563949"/>
            <a:ext cx="3400424" cy="2800767"/>
          </a:xfrm>
          <a:prstGeom prst="rect">
            <a:avLst/>
          </a:prstGeom>
          <a:noFill/>
        </p:spPr>
        <p:txBody>
          <a:bodyPr wrap="square" rtlCol="0">
            <a:spAutoFit/>
          </a:bodyPr>
          <a:lstStyle/>
          <a:p>
            <a:r>
              <a:rPr lang="en-US" sz="1600" dirty="0">
                <a:solidFill>
                  <a:schemeClr val="bg1"/>
                </a:solidFill>
              </a:rPr>
              <a:t>Experimental results show that the achieved predictor model was capable to continuously make real-time prediction of taxi demand for the entire city with a high level of accuracy. (Figure)</a:t>
            </a:r>
          </a:p>
          <a:p>
            <a:endParaRPr lang="en-US" sz="1600" dirty="0">
              <a:solidFill>
                <a:schemeClr val="bg1"/>
              </a:solidFill>
            </a:endParaRPr>
          </a:p>
          <a:p>
            <a:r>
              <a:rPr lang="en-US" sz="1600" dirty="0">
                <a:solidFill>
                  <a:schemeClr val="bg1"/>
                </a:solidFill>
              </a:rPr>
              <a:t>The accuracy of the model was compared to the Naive model prediction, which showed a huge success of the built model.</a:t>
            </a:r>
          </a:p>
        </p:txBody>
      </p:sp>
      <p:sp>
        <p:nvSpPr>
          <p:cNvPr id="3" name="Slide Number Placeholder 2">
            <a:extLst>
              <a:ext uri="{FF2B5EF4-FFF2-40B4-BE49-F238E27FC236}">
                <a16:creationId xmlns:a16="http://schemas.microsoft.com/office/drawing/2014/main" id="{0B319093-733E-44E4-8047-8319626F1F77}"/>
              </a:ext>
            </a:extLst>
          </p:cNvPr>
          <p:cNvSpPr>
            <a:spLocks noGrp="1"/>
          </p:cNvSpPr>
          <p:nvPr>
            <p:ph type="sldNum" sz="quarter" idx="12"/>
          </p:nvPr>
        </p:nvSpPr>
        <p:spPr/>
        <p:txBody>
          <a:bodyPr/>
          <a:lstStyle/>
          <a:p>
            <a:fld id="{B82CCC60-E8CD-4174-8B1A-7DF615B22EEF}" type="slidenum">
              <a:rPr lang="en-US" smtClean="0"/>
              <a:pPr/>
              <a:t>8</a:t>
            </a:fld>
            <a:endParaRPr lang="en-US"/>
          </a:p>
        </p:txBody>
      </p:sp>
      <p:pic>
        <p:nvPicPr>
          <p:cNvPr id="5" name="Picture 4">
            <a:extLst>
              <a:ext uri="{FF2B5EF4-FFF2-40B4-BE49-F238E27FC236}">
                <a16:creationId xmlns:a16="http://schemas.microsoft.com/office/drawing/2014/main" id="{DD5A9C56-7A1D-4457-A1D3-5FBEE7184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124" y="1508425"/>
            <a:ext cx="5476875" cy="2946185"/>
          </a:xfrm>
          <a:prstGeom prst="rect">
            <a:avLst/>
          </a:prstGeom>
        </p:spPr>
      </p:pic>
    </p:spTree>
    <p:extLst>
      <p:ext uri="{BB962C8B-B14F-4D97-AF65-F5344CB8AC3E}">
        <p14:creationId xmlns:p14="http://schemas.microsoft.com/office/powerpoint/2010/main" val="3011930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EDB3-0777-4915-A209-714C2F5C6F9A}"/>
              </a:ext>
            </a:extLst>
          </p:cNvPr>
          <p:cNvSpPr>
            <a:spLocks noGrp="1"/>
          </p:cNvSpPr>
          <p:nvPr>
            <p:ph type="title"/>
          </p:nvPr>
        </p:nvSpPr>
        <p:spPr>
          <a:xfrm>
            <a:off x="3756991" y="0"/>
            <a:ext cx="4974054" cy="1312606"/>
          </a:xfrm>
        </p:spPr>
        <p:txBody>
          <a:bodyPr>
            <a:normAutofit/>
          </a:bodyPr>
          <a:lstStyle/>
          <a:p>
            <a:pPr algn="ctr"/>
            <a:r>
              <a:rPr lang="en-US" sz="2400" dirty="0"/>
              <a:t>2- Forecasting Taxi Demands With Fully Convolutional Networks And Temporal Guided Embedding</a:t>
            </a:r>
          </a:p>
        </p:txBody>
      </p:sp>
      <p:sp>
        <p:nvSpPr>
          <p:cNvPr id="6" name="TextBox 5">
            <a:extLst>
              <a:ext uri="{FF2B5EF4-FFF2-40B4-BE49-F238E27FC236}">
                <a16:creationId xmlns:a16="http://schemas.microsoft.com/office/drawing/2014/main" id="{D9C955DD-A4A0-447A-BC07-7CCC97767DCD}"/>
              </a:ext>
            </a:extLst>
          </p:cNvPr>
          <p:cNvSpPr txBox="1"/>
          <p:nvPr/>
        </p:nvSpPr>
        <p:spPr>
          <a:xfrm>
            <a:off x="327991" y="1624787"/>
            <a:ext cx="8537713" cy="3785652"/>
          </a:xfrm>
          <a:prstGeom prst="rect">
            <a:avLst/>
          </a:prstGeom>
          <a:noFill/>
        </p:spPr>
        <p:txBody>
          <a:bodyPr wrap="square" rtlCol="0">
            <a:spAutoFit/>
          </a:bodyPr>
          <a:lstStyle/>
          <a:p>
            <a:r>
              <a:rPr lang="en-US" sz="1600" dirty="0">
                <a:solidFill>
                  <a:schemeClr val="bg1"/>
                </a:solidFill>
              </a:rPr>
              <a:t>In this work, the authors focus on building a taxi demand prediction model based on:</a:t>
            </a:r>
          </a:p>
          <a:p>
            <a:pPr marL="285750" indent="-285750">
              <a:buFont typeface="Arial" panose="020B0604020202020204" pitchFamily="34" charset="0"/>
              <a:buChar char="•"/>
            </a:pPr>
            <a:r>
              <a:rPr lang="en-US" sz="1600" dirty="0">
                <a:solidFill>
                  <a:schemeClr val="bg1"/>
                </a:solidFill>
              </a:rPr>
              <a:t>Complex spatiotemporal patterns (Space – Time Patterns)</a:t>
            </a:r>
          </a:p>
          <a:p>
            <a:pPr marL="285750" indent="-285750">
              <a:buFont typeface="Arial" panose="020B0604020202020204" pitchFamily="34" charset="0"/>
              <a:buChar char="•"/>
            </a:pPr>
            <a:r>
              <a:rPr lang="en-US" sz="1600" dirty="0">
                <a:solidFill>
                  <a:schemeClr val="bg1"/>
                </a:solidFill>
              </a:rPr>
              <a:t>Temporal guided networks (</a:t>
            </a:r>
            <a:r>
              <a:rPr lang="en-US" sz="1600" dirty="0" err="1">
                <a:solidFill>
                  <a:schemeClr val="bg1"/>
                </a:solidFill>
              </a:rPr>
              <a:t>TGNet</a:t>
            </a:r>
            <a:r>
              <a:rPr lang="en-US" sz="1600" dirty="0">
                <a:solidFill>
                  <a:schemeClr val="bg1"/>
                </a:solidFill>
              </a:rPr>
              <a:t>).</a:t>
            </a:r>
          </a:p>
          <a:p>
            <a:pPr marL="285750" indent="-285750">
              <a:buFont typeface="Arial" panose="020B0604020202020204" pitchFamily="34" charset="0"/>
              <a:buChar char="•"/>
            </a:pPr>
            <a:r>
              <a:rPr lang="en-US" sz="1600" dirty="0">
                <a:solidFill>
                  <a:schemeClr val="bg1"/>
                </a:solidFill>
              </a:rPr>
              <a:t>Traffic data analysis using NYC-Taxi Dataset.</a:t>
            </a:r>
          </a:p>
          <a:p>
            <a:endParaRPr lang="en-US" sz="1600" dirty="0">
              <a:solidFill>
                <a:schemeClr val="bg1"/>
              </a:solidFill>
            </a:endParaRPr>
          </a:p>
          <a:p>
            <a:r>
              <a:rPr lang="en-US" sz="1600" b="1" dirty="0">
                <a:solidFill>
                  <a:schemeClr val="bg1"/>
                </a:solidFill>
              </a:rPr>
              <a:t>Dataset:</a:t>
            </a:r>
          </a:p>
          <a:p>
            <a:r>
              <a:rPr lang="en-US" sz="1400" dirty="0">
                <a:solidFill>
                  <a:schemeClr val="bg1"/>
                </a:solidFill>
              </a:rPr>
              <a:t>From NYC-Taxi Dataset they have taken taxi trip records in 2015 from 01/01 to 01/03 (60 days).</a:t>
            </a:r>
          </a:p>
          <a:p>
            <a:r>
              <a:rPr lang="en-US" sz="1400" dirty="0">
                <a:solidFill>
                  <a:schemeClr val="bg1"/>
                </a:solidFill>
              </a:rPr>
              <a:t>The records of first 40 days are taken as Training Data.</a:t>
            </a:r>
          </a:p>
          <a:p>
            <a:r>
              <a:rPr lang="en-US" sz="1400" dirty="0">
                <a:solidFill>
                  <a:schemeClr val="bg1"/>
                </a:solidFill>
              </a:rPr>
              <a:t>The records of last 20 days are taken as Testing Data.</a:t>
            </a:r>
          </a:p>
          <a:p>
            <a:endParaRPr lang="en-US" sz="1400" dirty="0">
              <a:solidFill>
                <a:schemeClr val="bg1"/>
              </a:solidFill>
            </a:endParaRPr>
          </a:p>
          <a:p>
            <a:r>
              <a:rPr lang="en-US" sz="1600" b="1" dirty="0">
                <a:solidFill>
                  <a:schemeClr val="bg1"/>
                </a:solidFill>
              </a:rPr>
              <a:t>Results:</a:t>
            </a:r>
          </a:p>
          <a:p>
            <a:r>
              <a:rPr lang="en-US" sz="1400" dirty="0">
                <a:solidFill>
                  <a:schemeClr val="bg1"/>
                </a:solidFill>
              </a:rPr>
              <a:t>The built model was compared to other models that were used before to predict similar information. Models such as CNN with LSTM , ConvLSTM and several other models. And the numbers were able to prove that this model in most of the cases works better than the other models in terms of more accurate predictions.</a:t>
            </a:r>
          </a:p>
          <a:p>
            <a:endParaRPr lang="en-US" sz="1400" dirty="0">
              <a:solidFill>
                <a:schemeClr val="bg1"/>
              </a:solidFill>
            </a:endParaRPr>
          </a:p>
          <a:p>
            <a:pPr marL="285750" indent="-285750">
              <a:buFont typeface="Arial" panose="020B0604020202020204" pitchFamily="34" charset="0"/>
              <a:buChar char="•"/>
            </a:pPr>
            <a:endParaRPr lang="en-US" sz="1600" dirty="0">
              <a:solidFill>
                <a:schemeClr val="bg1"/>
              </a:solidFill>
            </a:endParaRPr>
          </a:p>
        </p:txBody>
      </p:sp>
      <p:sp>
        <p:nvSpPr>
          <p:cNvPr id="3" name="Slide Number Placeholder 2">
            <a:extLst>
              <a:ext uri="{FF2B5EF4-FFF2-40B4-BE49-F238E27FC236}">
                <a16:creationId xmlns:a16="http://schemas.microsoft.com/office/drawing/2014/main" id="{5487281B-50E8-41EF-B038-1D8A06DF4528}"/>
              </a:ext>
            </a:extLst>
          </p:cNvPr>
          <p:cNvSpPr>
            <a:spLocks noGrp="1"/>
          </p:cNvSpPr>
          <p:nvPr>
            <p:ph type="sldNum" sz="quarter" idx="12"/>
          </p:nvPr>
        </p:nvSpPr>
        <p:spPr/>
        <p:txBody>
          <a:bodyPr/>
          <a:lstStyle/>
          <a:p>
            <a:fld id="{B82CCC60-E8CD-4174-8B1A-7DF615B22EEF}" type="slidenum">
              <a:rPr lang="en-US" smtClean="0"/>
              <a:pPr/>
              <a:t>9</a:t>
            </a:fld>
            <a:endParaRPr lang="en-US" dirty="0"/>
          </a:p>
        </p:txBody>
      </p:sp>
    </p:spTree>
    <p:extLst>
      <p:ext uri="{BB962C8B-B14F-4D97-AF65-F5344CB8AC3E}">
        <p14:creationId xmlns:p14="http://schemas.microsoft.com/office/powerpoint/2010/main" val="357690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3797</Words>
  <Application>Microsoft Office PowerPoint</Application>
  <PresentationFormat>On-screen Show (16:9)</PresentationFormat>
  <Paragraphs>326</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Britannic Bold</vt:lpstr>
      <vt:lpstr>Calibri</vt:lpstr>
      <vt:lpstr>CMBX10</vt:lpstr>
      <vt:lpstr>Courier New</vt:lpstr>
      <vt:lpstr>Wingdings</vt:lpstr>
      <vt:lpstr>Office Theme</vt:lpstr>
      <vt:lpstr>PowerPoint Presentation</vt:lpstr>
      <vt:lpstr> Outline: </vt:lpstr>
      <vt:lpstr>Problem Description</vt:lpstr>
      <vt:lpstr>Internship Objective and Hypothesis</vt:lpstr>
      <vt:lpstr>The Plan to achieve this objective</vt:lpstr>
      <vt:lpstr>PowerPoint Presentation</vt:lpstr>
      <vt:lpstr> 1- A Sequence Learning Model With Recurrent Neural Networks For Taxi Demand Prediction </vt:lpstr>
      <vt:lpstr>Final Result</vt:lpstr>
      <vt:lpstr>2- Forecasting Taxi Demands With Fully Convolutional Networks And Temporal Guided Embedding</vt:lpstr>
      <vt:lpstr>3- Predicting Taxi Demand Hotspots Using Automated Internet Search Queries</vt:lpstr>
      <vt:lpstr>PowerPoint Presentation</vt:lpstr>
      <vt:lpstr>Auctions</vt:lpstr>
      <vt:lpstr>Auctions-Based System</vt:lpstr>
      <vt:lpstr>Winner Determination</vt:lpstr>
      <vt:lpstr>Agent’s Behavior</vt:lpstr>
      <vt:lpstr>PowerPoint Presentation</vt:lpstr>
      <vt:lpstr> Outline: </vt:lpstr>
      <vt:lpstr>Model Definition</vt:lpstr>
      <vt:lpstr>NYC-TLC Dataset</vt:lpstr>
      <vt:lpstr>Environment (Google Colab)</vt:lpstr>
      <vt:lpstr>Dataset -&gt; Drive</vt:lpstr>
      <vt:lpstr>Drive -&gt; Colab</vt:lpstr>
      <vt:lpstr>Fractional Sampling</vt:lpstr>
      <vt:lpstr>Recurrent Neural Networks </vt:lpstr>
      <vt:lpstr>LSTM</vt:lpstr>
      <vt:lpstr>Tensorflow</vt:lpstr>
      <vt:lpstr>Keras</vt:lpstr>
      <vt:lpstr>Time Slots Definition</vt:lpstr>
      <vt:lpstr>Garbage Data</vt:lpstr>
      <vt:lpstr>X &amp; Y Creation</vt:lpstr>
      <vt:lpstr>Environment (Hardware / Colab) Limitations</vt:lpstr>
      <vt:lpstr>How to avoid these limitations?!</vt:lpstr>
      <vt:lpstr>Different Data Samples</vt:lpstr>
      <vt:lpstr>Different Time Slots</vt:lpstr>
      <vt:lpstr>Model training</vt:lpstr>
      <vt:lpstr>Run1</vt:lpstr>
      <vt:lpstr>Run2</vt:lpstr>
      <vt:lpstr>Final Run</vt:lpstr>
      <vt:lpstr>Gitlab</vt:lpstr>
      <vt:lpstr>Conclusion</vt:lpstr>
      <vt:lpstr>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2021-09-01T11:49:44Z</dcterms:modified>
</cp:coreProperties>
</file>